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sldIdLst>
    <p:sldId id="300" r:id="rId2"/>
    <p:sldId id="308" r:id="rId3"/>
    <p:sldId id="309" r:id="rId4"/>
    <p:sldId id="310" r:id="rId5"/>
    <p:sldId id="334" r:id="rId6"/>
    <p:sldId id="335" r:id="rId7"/>
    <p:sldId id="336" r:id="rId8"/>
    <p:sldId id="337" r:id="rId9"/>
    <p:sldId id="338" r:id="rId10"/>
    <p:sldId id="270" r:id="rId11"/>
    <p:sldId id="297" r:id="rId12"/>
    <p:sldId id="272" r:id="rId13"/>
    <p:sldId id="273" r:id="rId14"/>
    <p:sldId id="331" r:id="rId15"/>
    <p:sldId id="332" r:id="rId16"/>
    <p:sldId id="274" r:id="rId17"/>
    <p:sldId id="275" r:id="rId18"/>
    <p:sldId id="298" r:id="rId19"/>
    <p:sldId id="276" r:id="rId20"/>
    <p:sldId id="312" r:id="rId21"/>
    <p:sldId id="278" r:id="rId22"/>
    <p:sldId id="279" r:id="rId23"/>
    <p:sldId id="280" r:id="rId24"/>
    <p:sldId id="313" r:id="rId25"/>
    <p:sldId id="314" r:id="rId26"/>
    <p:sldId id="315" r:id="rId27"/>
    <p:sldId id="317" r:id="rId28"/>
    <p:sldId id="318" r:id="rId29"/>
    <p:sldId id="256" r:id="rId30"/>
    <p:sldId id="258" r:id="rId31"/>
    <p:sldId id="282" r:id="rId32"/>
    <p:sldId id="257" r:id="rId33"/>
    <p:sldId id="281" r:id="rId34"/>
    <p:sldId id="316" r:id="rId35"/>
    <p:sldId id="333" r:id="rId36"/>
    <p:sldId id="311" r:id="rId37"/>
    <p:sldId id="283" r:id="rId38"/>
    <p:sldId id="259" r:id="rId39"/>
    <p:sldId id="260" r:id="rId40"/>
    <p:sldId id="284" r:id="rId41"/>
    <p:sldId id="261" r:id="rId42"/>
    <p:sldId id="285" r:id="rId43"/>
    <p:sldId id="301" r:id="rId44"/>
    <p:sldId id="262" r:id="rId45"/>
    <p:sldId id="286" r:id="rId46"/>
    <p:sldId id="267" r:id="rId47"/>
    <p:sldId id="288" r:id="rId48"/>
    <p:sldId id="269" r:id="rId49"/>
    <p:sldId id="287" r:id="rId50"/>
    <p:sldId id="305" r:id="rId51"/>
    <p:sldId id="307" r:id="rId52"/>
    <p:sldId id="271" r:id="rId53"/>
    <p:sldId id="263" r:id="rId54"/>
    <p:sldId id="289" r:id="rId55"/>
    <p:sldId id="268" r:id="rId56"/>
    <p:sldId id="290" r:id="rId57"/>
    <p:sldId id="299" r:id="rId58"/>
    <p:sldId id="265" r:id="rId59"/>
    <p:sldId id="295" r:id="rId60"/>
    <p:sldId id="296" r:id="rId61"/>
    <p:sldId id="266" r:id="rId62"/>
    <p:sldId id="291" r:id="rId63"/>
    <p:sldId id="294" r:id="rId64"/>
    <p:sldId id="292" r:id="rId65"/>
    <p:sldId id="293" r:id="rId66"/>
    <p:sldId id="302" r:id="rId67"/>
    <p:sldId id="320" r:id="rId68"/>
    <p:sldId id="321" r:id="rId69"/>
    <p:sldId id="322" r:id="rId70"/>
    <p:sldId id="323" r:id="rId71"/>
    <p:sldId id="324" r:id="rId72"/>
    <p:sldId id="325" r:id="rId73"/>
    <p:sldId id="326" r:id="rId74"/>
    <p:sldId id="327" r:id="rId75"/>
    <p:sldId id="328" r:id="rId76"/>
    <p:sldId id="329" r:id="rId77"/>
    <p:sldId id="330" r:id="rId78"/>
    <p:sldId id="339" r:id="rId79"/>
    <p:sldId id="340" r:id="rId80"/>
    <p:sldId id="341" r:id="rId81"/>
    <p:sldId id="342" r:id="rId82"/>
    <p:sldId id="343" r:id="rId83"/>
    <p:sldId id="344" r:id="rId84"/>
    <p:sldId id="345" r:id="rId85"/>
  </p:sldIdLst>
  <p:sldSz cx="18002250" cy="10801350"/>
  <p:notesSz cx="6858000" cy="9144000"/>
  <p:defaultTextStyle>
    <a:defPPr>
      <a:defRPr lang="en-US"/>
    </a:defPPr>
    <a:lvl1pPr marL="0" algn="l" defTabSz="1645802" rtl="0" eaLnBrk="1" latinLnBrk="0" hangingPunct="1">
      <a:defRPr sz="3200" kern="1200">
        <a:solidFill>
          <a:schemeClr val="tx1"/>
        </a:solidFill>
        <a:latin typeface="+mn-lt"/>
        <a:ea typeface="+mn-ea"/>
        <a:cs typeface="+mn-cs"/>
      </a:defRPr>
    </a:lvl1pPr>
    <a:lvl2pPr marL="822902" algn="l" defTabSz="1645802" rtl="0" eaLnBrk="1" latinLnBrk="0" hangingPunct="1">
      <a:defRPr sz="3200" kern="1200">
        <a:solidFill>
          <a:schemeClr val="tx1"/>
        </a:solidFill>
        <a:latin typeface="+mn-lt"/>
        <a:ea typeface="+mn-ea"/>
        <a:cs typeface="+mn-cs"/>
      </a:defRPr>
    </a:lvl2pPr>
    <a:lvl3pPr marL="1645802" algn="l" defTabSz="1645802" rtl="0" eaLnBrk="1" latinLnBrk="0" hangingPunct="1">
      <a:defRPr sz="3200" kern="1200">
        <a:solidFill>
          <a:schemeClr val="tx1"/>
        </a:solidFill>
        <a:latin typeface="+mn-lt"/>
        <a:ea typeface="+mn-ea"/>
        <a:cs typeface="+mn-cs"/>
      </a:defRPr>
    </a:lvl3pPr>
    <a:lvl4pPr marL="2468704" algn="l" defTabSz="1645802" rtl="0" eaLnBrk="1" latinLnBrk="0" hangingPunct="1">
      <a:defRPr sz="3200" kern="1200">
        <a:solidFill>
          <a:schemeClr val="tx1"/>
        </a:solidFill>
        <a:latin typeface="+mn-lt"/>
        <a:ea typeface="+mn-ea"/>
        <a:cs typeface="+mn-cs"/>
      </a:defRPr>
    </a:lvl4pPr>
    <a:lvl5pPr marL="3291605" algn="l" defTabSz="1645802" rtl="0" eaLnBrk="1" latinLnBrk="0" hangingPunct="1">
      <a:defRPr sz="3200" kern="1200">
        <a:solidFill>
          <a:schemeClr val="tx1"/>
        </a:solidFill>
        <a:latin typeface="+mn-lt"/>
        <a:ea typeface="+mn-ea"/>
        <a:cs typeface="+mn-cs"/>
      </a:defRPr>
    </a:lvl5pPr>
    <a:lvl6pPr marL="4114506" algn="l" defTabSz="1645802" rtl="0" eaLnBrk="1" latinLnBrk="0" hangingPunct="1">
      <a:defRPr sz="3200" kern="1200">
        <a:solidFill>
          <a:schemeClr val="tx1"/>
        </a:solidFill>
        <a:latin typeface="+mn-lt"/>
        <a:ea typeface="+mn-ea"/>
        <a:cs typeface="+mn-cs"/>
      </a:defRPr>
    </a:lvl6pPr>
    <a:lvl7pPr marL="4937407" algn="l" defTabSz="1645802" rtl="0" eaLnBrk="1" latinLnBrk="0" hangingPunct="1">
      <a:defRPr sz="3200" kern="1200">
        <a:solidFill>
          <a:schemeClr val="tx1"/>
        </a:solidFill>
        <a:latin typeface="+mn-lt"/>
        <a:ea typeface="+mn-ea"/>
        <a:cs typeface="+mn-cs"/>
      </a:defRPr>
    </a:lvl7pPr>
    <a:lvl8pPr marL="5760309" algn="l" defTabSz="1645802" rtl="0" eaLnBrk="1" latinLnBrk="0" hangingPunct="1">
      <a:defRPr sz="3200" kern="1200">
        <a:solidFill>
          <a:schemeClr val="tx1"/>
        </a:solidFill>
        <a:latin typeface="+mn-lt"/>
        <a:ea typeface="+mn-ea"/>
        <a:cs typeface="+mn-cs"/>
      </a:defRPr>
    </a:lvl8pPr>
    <a:lvl9pPr marL="6583210" algn="l" defTabSz="1645802" rtl="0" eaLnBrk="1" latinLnBrk="0" hangingPunct="1">
      <a:defRPr sz="3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402" userDrawn="1">
          <p15:clr>
            <a:srgbClr val="A4A3A4"/>
          </p15:clr>
        </p15:guide>
        <p15:guide id="2" pos="56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840" y="-108"/>
      </p:cViewPr>
      <p:guideLst>
        <p:guide orient="horz" pos="3402"/>
        <p:guide pos="5670"/>
      </p:guideLst>
    </p:cSldViewPr>
  </p:slideViewPr>
  <p:notesTextViewPr>
    <p:cViewPr>
      <p:scale>
        <a:sx n="100" d="100"/>
        <a:sy n="100" d="100"/>
      </p:scale>
      <p:origin x="0" y="0"/>
    </p:cViewPr>
  </p:notesTextViewPr>
  <p:sorterViewPr>
    <p:cViewPr>
      <p:scale>
        <a:sx n="66" d="100"/>
        <a:sy n="66" d="100"/>
      </p:scale>
      <p:origin x="0" y="43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Ambrogetti" userId="cfbf5147ea85da36" providerId="LiveId" clId="{92D7A009-848F-46F1-8E11-CEF1100B30A6}"/>
    <pc:docChg chg="delSld modSld">
      <pc:chgData name="Kim Ambrogetti" userId="cfbf5147ea85da36" providerId="LiveId" clId="{92D7A009-848F-46F1-8E11-CEF1100B30A6}" dt="2020-01-29T19:59:50.502" v="19" actId="20577"/>
      <pc:docMkLst>
        <pc:docMk/>
      </pc:docMkLst>
      <pc:sldChg chg="modSp">
        <pc:chgData name="Kim Ambrogetti" userId="cfbf5147ea85da36" providerId="LiveId" clId="{92D7A009-848F-46F1-8E11-CEF1100B30A6}" dt="2020-01-29T19:59:50.502" v="19" actId="20577"/>
        <pc:sldMkLst>
          <pc:docMk/>
          <pc:sldMk cId="4041114251" sldId="314"/>
        </pc:sldMkLst>
        <pc:spChg chg="mod">
          <ac:chgData name="Kim Ambrogetti" userId="cfbf5147ea85da36" providerId="LiveId" clId="{92D7A009-848F-46F1-8E11-CEF1100B30A6}" dt="2020-01-29T19:59:50.502" v="19" actId="20577"/>
          <ac:spMkLst>
            <pc:docMk/>
            <pc:sldMk cId="4041114251" sldId="314"/>
            <ac:spMk id="2" creationId="{00000000-0000-0000-0000-000000000000}"/>
          </ac:spMkLst>
        </pc:spChg>
      </pc:sldChg>
      <pc:sldChg chg="del">
        <pc:chgData name="Kim Ambrogetti" userId="cfbf5147ea85da36" providerId="LiveId" clId="{92D7A009-848F-46F1-8E11-CEF1100B30A6}" dt="2020-01-29T19:59:13.598" v="0" actId="2696"/>
        <pc:sldMkLst>
          <pc:docMk/>
          <pc:sldMk cId="3779282999" sldId="3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D57B8A-96E9-4616-A10B-2D4D0FB982F7}" type="datetimeFigureOut">
              <a:rPr lang="en-US" smtClean="0"/>
              <a:pPr/>
              <a:t>8/26/2020</a:t>
            </a:fld>
            <a:endParaRPr lang="en-US"/>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AFEA30-6071-462F-9D1C-BB34E5007168}" type="slidenum">
              <a:rPr lang="en-US" smtClean="0"/>
              <a:pPr/>
              <a:t>‹#›</a:t>
            </a:fld>
            <a:endParaRPr lang="en-US"/>
          </a:p>
        </p:txBody>
      </p:sp>
    </p:spTree>
    <p:extLst>
      <p:ext uri="{BB962C8B-B14F-4D97-AF65-F5344CB8AC3E}">
        <p14:creationId xmlns:p14="http://schemas.microsoft.com/office/powerpoint/2010/main" val="3038738527"/>
      </p:ext>
    </p:extLst>
  </p:cSld>
  <p:clrMap bg1="lt1" tx1="dk1" bg2="lt2" tx2="dk2" accent1="accent1" accent2="accent2" accent3="accent3" accent4="accent4" accent5="accent5" accent6="accent6" hlink="hlink" folHlink="folHlink"/>
  <p:notesStyle>
    <a:lvl1pPr marL="0" algn="l" defTabSz="1645802" rtl="0" eaLnBrk="1" latinLnBrk="0" hangingPunct="1">
      <a:defRPr sz="2171" kern="1200">
        <a:solidFill>
          <a:schemeClr val="tx1"/>
        </a:solidFill>
        <a:latin typeface="+mn-lt"/>
        <a:ea typeface="+mn-ea"/>
        <a:cs typeface="+mn-cs"/>
      </a:defRPr>
    </a:lvl1pPr>
    <a:lvl2pPr marL="822902" algn="l" defTabSz="1645802" rtl="0" eaLnBrk="1" latinLnBrk="0" hangingPunct="1">
      <a:defRPr sz="2171" kern="1200">
        <a:solidFill>
          <a:schemeClr val="tx1"/>
        </a:solidFill>
        <a:latin typeface="+mn-lt"/>
        <a:ea typeface="+mn-ea"/>
        <a:cs typeface="+mn-cs"/>
      </a:defRPr>
    </a:lvl2pPr>
    <a:lvl3pPr marL="1645802" algn="l" defTabSz="1645802" rtl="0" eaLnBrk="1" latinLnBrk="0" hangingPunct="1">
      <a:defRPr sz="2171" kern="1200">
        <a:solidFill>
          <a:schemeClr val="tx1"/>
        </a:solidFill>
        <a:latin typeface="+mn-lt"/>
        <a:ea typeface="+mn-ea"/>
        <a:cs typeface="+mn-cs"/>
      </a:defRPr>
    </a:lvl3pPr>
    <a:lvl4pPr marL="2468704" algn="l" defTabSz="1645802" rtl="0" eaLnBrk="1" latinLnBrk="0" hangingPunct="1">
      <a:defRPr sz="2171" kern="1200">
        <a:solidFill>
          <a:schemeClr val="tx1"/>
        </a:solidFill>
        <a:latin typeface="+mn-lt"/>
        <a:ea typeface="+mn-ea"/>
        <a:cs typeface="+mn-cs"/>
      </a:defRPr>
    </a:lvl4pPr>
    <a:lvl5pPr marL="3291605" algn="l" defTabSz="1645802" rtl="0" eaLnBrk="1" latinLnBrk="0" hangingPunct="1">
      <a:defRPr sz="2171" kern="1200">
        <a:solidFill>
          <a:schemeClr val="tx1"/>
        </a:solidFill>
        <a:latin typeface="+mn-lt"/>
        <a:ea typeface="+mn-ea"/>
        <a:cs typeface="+mn-cs"/>
      </a:defRPr>
    </a:lvl5pPr>
    <a:lvl6pPr marL="4114506" algn="l" defTabSz="1645802" rtl="0" eaLnBrk="1" latinLnBrk="0" hangingPunct="1">
      <a:defRPr sz="2171" kern="1200">
        <a:solidFill>
          <a:schemeClr val="tx1"/>
        </a:solidFill>
        <a:latin typeface="+mn-lt"/>
        <a:ea typeface="+mn-ea"/>
        <a:cs typeface="+mn-cs"/>
      </a:defRPr>
    </a:lvl6pPr>
    <a:lvl7pPr marL="4937407" algn="l" defTabSz="1645802" rtl="0" eaLnBrk="1" latinLnBrk="0" hangingPunct="1">
      <a:defRPr sz="2171" kern="1200">
        <a:solidFill>
          <a:schemeClr val="tx1"/>
        </a:solidFill>
        <a:latin typeface="+mn-lt"/>
        <a:ea typeface="+mn-ea"/>
        <a:cs typeface="+mn-cs"/>
      </a:defRPr>
    </a:lvl7pPr>
    <a:lvl8pPr marL="5760309" algn="l" defTabSz="1645802" rtl="0" eaLnBrk="1" latinLnBrk="0" hangingPunct="1">
      <a:defRPr sz="2171" kern="1200">
        <a:solidFill>
          <a:schemeClr val="tx1"/>
        </a:solidFill>
        <a:latin typeface="+mn-lt"/>
        <a:ea typeface="+mn-ea"/>
        <a:cs typeface="+mn-cs"/>
      </a:defRPr>
    </a:lvl8pPr>
    <a:lvl9pPr marL="6583210" algn="l" defTabSz="1645802" rtl="0" eaLnBrk="1" latinLnBrk="0" hangingPunct="1">
      <a:defRPr sz="217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4AFEA30-6071-462F-9D1C-BB34E5007168}" type="slidenum">
              <a:rPr lang="en-US" smtClean="0"/>
              <a:pPr/>
              <a:t>1</a:t>
            </a:fld>
            <a:endParaRPr lang="en-US"/>
          </a:p>
        </p:txBody>
      </p:sp>
    </p:spTree>
    <p:extLst>
      <p:ext uri="{BB962C8B-B14F-4D97-AF65-F5344CB8AC3E}">
        <p14:creationId xmlns:p14="http://schemas.microsoft.com/office/powerpoint/2010/main" val="774351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AFEA30-6071-462F-9D1C-BB34E5007168}" type="slidenum">
              <a:rPr lang="en-US" smtClean="0"/>
              <a:pPr/>
              <a:t>59</a:t>
            </a:fld>
            <a:endParaRPr lang="en-US"/>
          </a:p>
        </p:txBody>
      </p:sp>
    </p:spTree>
    <p:extLst>
      <p:ext uri="{BB962C8B-B14F-4D97-AF65-F5344CB8AC3E}">
        <p14:creationId xmlns:p14="http://schemas.microsoft.com/office/powerpoint/2010/main" val="2566665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4AFEA30-6071-462F-9D1C-BB34E5007168}" type="slidenum">
              <a:rPr lang="en-US" smtClean="0"/>
              <a:pPr/>
              <a:t>71</a:t>
            </a:fld>
            <a:endParaRPr lang="en-US"/>
          </a:p>
        </p:txBody>
      </p:sp>
    </p:spTree>
    <p:extLst>
      <p:ext uri="{BB962C8B-B14F-4D97-AF65-F5344CB8AC3E}">
        <p14:creationId xmlns:p14="http://schemas.microsoft.com/office/powerpoint/2010/main" val="4015104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2" y="1"/>
            <a:ext cx="18002250" cy="1080135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144015" tIns="72008" rIns="144015" bIns="72008" rtlCol="0" anchor="ctr"/>
          <a:lstStyle/>
          <a:p>
            <a:pPr algn="ctr" eaLnBrk="1" latinLnBrk="0" hangingPunct="1"/>
            <a:endParaRPr kumimoji="0" lang="en-US" sz="3200"/>
          </a:p>
        </p:txBody>
      </p:sp>
      <p:sp useBgFill="1">
        <p:nvSpPr>
          <p:cNvPr id="13" name="Rounded Rectangle 12"/>
          <p:cNvSpPr/>
          <p:nvPr/>
        </p:nvSpPr>
        <p:spPr>
          <a:xfrm>
            <a:off x="128586" y="109865"/>
            <a:ext cx="17745076" cy="10540217"/>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144015" tIns="72008" rIns="144015" bIns="72008" anchor="ctr"/>
          <a:lstStyle/>
          <a:p>
            <a:pPr algn="ctr" eaLnBrk="1" latinLnBrk="0" hangingPunct="1"/>
            <a:endParaRPr kumimoji="0" lang="en-US" sz="3200"/>
          </a:p>
        </p:txBody>
      </p:sp>
      <p:sp>
        <p:nvSpPr>
          <p:cNvPr id="9" name="Subtitle 8"/>
          <p:cNvSpPr>
            <a:spLocks noGrp="1"/>
          </p:cNvSpPr>
          <p:nvPr>
            <p:ph type="subTitle" idx="1"/>
          </p:nvPr>
        </p:nvSpPr>
        <p:spPr>
          <a:xfrm>
            <a:off x="2550319" y="5040630"/>
            <a:ext cx="12601576" cy="2520316"/>
          </a:xfrm>
        </p:spPr>
        <p:txBody>
          <a:bodyPr/>
          <a:lstStyle>
            <a:lvl1pPr marL="0" indent="0" algn="ctr">
              <a:buNone/>
              <a:defRPr sz="4100">
                <a:solidFill>
                  <a:schemeClr val="tx2"/>
                </a:solidFill>
              </a:defRPr>
            </a:lvl1pPr>
            <a:lvl2pPr marL="720075" indent="0" algn="ctr">
              <a:buNone/>
            </a:lvl2pPr>
            <a:lvl3pPr marL="1440149" indent="0" algn="ctr">
              <a:buNone/>
            </a:lvl3pPr>
            <a:lvl4pPr marL="2160224" indent="0" algn="ctr">
              <a:buNone/>
            </a:lvl4pPr>
            <a:lvl5pPr marL="2880298" indent="0" algn="ctr">
              <a:buNone/>
            </a:lvl5pPr>
            <a:lvl6pPr marL="3600373" indent="0" algn="ctr">
              <a:buNone/>
            </a:lvl6pPr>
            <a:lvl7pPr marL="4320447" indent="0" algn="ctr">
              <a:buNone/>
            </a:lvl7pPr>
            <a:lvl8pPr marL="5040522" indent="0" algn="ctr">
              <a:buNone/>
            </a:lvl8pPr>
            <a:lvl9pPr marL="5760597"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0F18D1EE-CD08-483E-AD33-48680C6DE769}" type="datetime1">
              <a:rPr lang="en-US" smtClean="0"/>
              <a:t>8/26/2020</a:t>
            </a:fld>
            <a:endParaRPr lang="en-US"/>
          </a:p>
        </p:txBody>
      </p:sp>
      <p:sp>
        <p:nvSpPr>
          <p:cNvPr id="17" name="Footer Placeholder 16"/>
          <p:cNvSpPr>
            <a:spLocks noGrp="1"/>
          </p:cNvSpPr>
          <p:nvPr>
            <p:ph type="ftr" sz="quarter" idx="11"/>
          </p:nvPr>
        </p:nvSpPr>
        <p:spPr/>
        <p:txBody>
          <a:bodyPr/>
          <a:lstStyle/>
          <a:p>
            <a:r>
              <a:rPr kumimoji="0" lang="en-AU"/>
              <a:t>Sleep Medicine, 50 Smith Street Charlestown, NSW 2290  and 213 Albany St North  Gosford</a:t>
            </a:r>
            <a:endParaRPr kumimoji="0" lang="en-US"/>
          </a:p>
        </p:txBody>
      </p:sp>
      <p:sp>
        <p:nvSpPr>
          <p:cNvPr id="29" name="Slide Number Placeholder 28"/>
          <p:cNvSpPr>
            <a:spLocks noGrp="1"/>
          </p:cNvSpPr>
          <p:nvPr>
            <p:ph type="sldNum" sz="quarter" idx="12"/>
          </p:nvPr>
        </p:nvSpPr>
        <p:spPr/>
        <p:txBody>
          <a:bodyPr lIns="0" tIns="0" rIns="0" bIns="0">
            <a:noAutofit/>
          </a:bodyPr>
          <a:lstStyle>
            <a:lvl1pPr>
              <a:defRPr sz="2200">
                <a:solidFill>
                  <a:srgbClr val="FFFFFF"/>
                </a:solidFill>
              </a:defRPr>
            </a:lvl1pPr>
          </a:lstStyle>
          <a:p>
            <a:fld id="{6F42FDE4-A7DD-41A7-A0A6-9B649FB43336}" type="slidenum">
              <a:rPr kumimoji="0" lang="en-US" smtClean="0"/>
              <a:pPr/>
              <a:t>‹#›</a:t>
            </a:fld>
            <a:endParaRPr kumimoji="0" lang="en-US" sz="2200" dirty="0">
              <a:solidFill>
                <a:srgbClr val="FFFFFF"/>
              </a:solidFill>
            </a:endParaRPr>
          </a:p>
        </p:txBody>
      </p:sp>
      <p:sp>
        <p:nvSpPr>
          <p:cNvPr id="7" name="Rectangle 6"/>
          <p:cNvSpPr/>
          <p:nvPr/>
        </p:nvSpPr>
        <p:spPr>
          <a:xfrm>
            <a:off x="123896" y="2282654"/>
            <a:ext cx="17761151" cy="2405574"/>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44015" tIns="72008" rIns="144015" bIns="72008" anchor="ctr"/>
          <a:lstStyle/>
          <a:p>
            <a:pPr algn="ctr" eaLnBrk="1" latinLnBrk="0" hangingPunct="1"/>
            <a:endParaRPr kumimoji="0" lang="en-US" sz="3200"/>
          </a:p>
        </p:txBody>
      </p:sp>
      <p:sp>
        <p:nvSpPr>
          <p:cNvPr id="10" name="Rectangle 9"/>
          <p:cNvSpPr/>
          <p:nvPr/>
        </p:nvSpPr>
        <p:spPr>
          <a:xfrm>
            <a:off x="123896" y="2199836"/>
            <a:ext cx="17761151" cy="189913"/>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44015" tIns="72008" rIns="144015" bIns="72008" anchor="ctr"/>
          <a:lstStyle/>
          <a:p>
            <a:pPr algn="ctr" eaLnBrk="1" latinLnBrk="0" hangingPunct="1"/>
            <a:endParaRPr kumimoji="0" lang="en-US" sz="3200"/>
          </a:p>
        </p:txBody>
      </p:sp>
      <p:sp>
        <p:nvSpPr>
          <p:cNvPr id="11" name="Rectangle 10"/>
          <p:cNvSpPr/>
          <p:nvPr/>
        </p:nvSpPr>
        <p:spPr>
          <a:xfrm>
            <a:off x="123896" y="4688222"/>
            <a:ext cx="17761151" cy="174089"/>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44015" tIns="72008" rIns="144015" bIns="72008" anchor="ctr"/>
          <a:lstStyle/>
          <a:p>
            <a:pPr algn="ctr" eaLnBrk="1" latinLnBrk="0" hangingPunct="1"/>
            <a:endParaRPr kumimoji="0" lang="en-US" sz="3200"/>
          </a:p>
        </p:txBody>
      </p:sp>
      <p:sp>
        <p:nvSpPr>
          <p:cNvPr id="8" name="Title 7"/>
          <p:cNvSpPr>
            <a:spLocks noGrp="1"/>
          </p:cNvSpPr>
          <p:nvPr>
            <p:ph type="ctrTitle"/>
          </p:nvPr>
        </p:nvSpPr>
        <p:spPr>
          <a:xfrm>
            <a:off x="900114" y="2371841"/>
            <a:ext cx="16202026" cy="2315290"/>
          </a:xfrm>
        </p:spPr>
        <p:txBody>
          <a:bodyPr anchor="ctr"/>
          <a:lstStyle>
            <a:lvl1pPr algn="ctr">
              <a:defRPr lang="en-US" dirty="0">
                <a:solidFill>
                  <a:srgbClr val="FFFFFF"/>
                </a:solidFill>
              </a:defRPr>
            </a:lvl1pPr>
          </a:lstStyle>
          <a:p>
            <a:r>
              <a:rPr kumimoji="0"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30BC8E0-EC14-41EA-A75D-524759F0422E}" type="datetime1">
              <a:rPr lang="en-US" smtClean="0"/>
              <a:t>8/26/2020</a:t>
            </a:fld>
            <a:endParaRPr lang="en-US"/>
          </a:p>
        </p:txBody>
      </p:sp>
      <p:sp>
        <p:nvSpPr>
          <p:cNvPr id="5" name="Footer Placeholder 4"/>
          <p:cNvSpPr>
            <a:spLocks noGrp="1"/>
          </p:cNvSpPr>
          <p:nvPr>
            <p:ph type="ftr" sz="quarter" idx="11"/>
          </p:nvPr>
        </p:nvSpPr>
        <p:spPr/>
        <p:txBody>
          <a:bodyPr/>
          <a:lstStyle/>
          <a:p>
            <a:r>
              <a:rPr kumimoji="0" lang="en-AU"/>
              <a:t>Sleep Medicine, 50 Smith Street Charlestown, NSW 2290  and 213 Albany St North  Gosford</a:t>
            </a:r>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51632" y="432562"/>
            <a:ext cx="3960496" cy="921615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800226" y="432561"/>
            <a:ext cx="10951369" cy="921615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18DC614-C449-4652-98D2-8C4900B11AA5}" type="datetime1">
              <a:rPr lang="en-US" smtClean="0"/>
              <a:t>8/26/2020</a:t>
            </a:fld>
            <a:endParaRPr lang="en-US"/>
          </a:p>
        </p:txBody>
      </p:sp>
      <p:sp>
        <p:nvSpPr>
          <p:cNvPr id="5" name="Footer Placeholder 4"/>
          <p:cNvSpPr>
            <a:spLocks noGrp="1"/>
          </p:cNvSpPr>
          <p:nvPr>
            <p:ph type="ftr" sz="quarter" idx="11"/>
          </p:nvPr>
        </p:nvSpPr>
        <p:spPr/>
        <p:txBody>
          <a:bodyPr/>
          <a:lstStyle/>
          <a:p>
            <a:r>
              <a:rPr kumimoji="0" lang="en-AU"/>
              <a:t>Sleep Medicine, 50 Smith Street Charlestown, NSW 2290  and 213 Albany St North  Gosford</a:t>
            </a:r>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643DD5DB-4B4A-48D0-9E11-4706B3750BA4}" type="datetime1">
              <a:rPr lang="en-US" smtClean="0"/>
              <a:t>8/26/2020</a:t>
            </a:fld>
            <a:endParaRPr lang="en-US"/>
          </a:p>
        </p:txBody>
      </p:sp>
      <p:sp>
        <p:nvSpPr>
          <p:cNvPr id="5" name="Footer Placeholder 4"/>
          <p:cNvSpPr>
            <a:spLocks noGrp="1"/>
          </p:cNvSpPr>
          <p:nvPr>
            <p:ph type="ftr" sz="quarter" idx="11"/>
          </p:nvPr>
        </p:nvSpPr>
        <p:spPr/>
        <p:txBody>
          <a:bodyPr/>
          <a:lstStyle/>
          <a:p>
            <a:r>
              <a:rPr kumimoji="0" lang="en-AU"/>
              <a:t>Sleep Medicine, 50 Smith Street Charlestown, NSW 2290  and 213 Albany St North  Gosford</a:t>
            </a:r>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8" name="Content Placeholder 7"/>
          <p:cNvSpPr>
            <a:spLocks noGrp="1"/>
          </p:cNvSpPr>
          <p:nvPr>
            <p:ph sz="quarter" idx="1"/>
          </p:nvPr>
        </p:nvSpPr>
        <p:spPr>
          <a:xfrm>
            <a:off x="1800225" y="2280286"/>
            <a:ext cx="15301913" cy="72009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2" y="1"/>
            <a:ext cx="18002250" cy="1080135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144015" tIns="72008" rIns="144015" bIns="72008" rtlCol="0" anchor="ctr"/>
          <a:lstStyle/>
          <a:p>
            <a:pPr algn="ctr" eaLnBrk="1" latinLnBrk="0" hangingPunct="1"/>
            <a:endParaRPr kumimoji="0" lang="en-US" sz="3200"/>
          </a:p>
        </p:txBody>
      </p:sp>
      <p:sp useBgFill="1">
        <p:nvSpPr>
          <p:cNvPr id="10" name="Rounded Rectangle 9"/>
          <p:cNvSpPr/>
          <p:nvPr/>
        </p:nvSpPr>
        <p:spPr>
          <a:xfrm>
            <a:off x="128586" y="109865"/>
            <a:ext cx="17745076" cy="10540217"/>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lIns="144015" tIns="72008" rIns="144015" bIns="72008" anchor="ctr"/>
          <a:lstStyle/>
          <a:p>
            <a:pPr algn="ctr" eaLnBrk="1" latinLnBrk="0" hangingPunct="1"/>
            <a:endParaRPr kumimoji="0" lang="en-US" sz="3200"/>
          </a:p>
        </p:txBody>
      </p:sp>
      <p:sp>
        <p:nvSpPr>
          <p:cNvPr id="2" name="Title 1"/>
          <p:cNvSpPr>
            <a:spLocks noGrp="1"/>
          </p:cNvSpPr>
          <p:nvPr>
            <p:ph type="title"/>
          </p:nvPr>
        </p:nvSpPr>
        <p:spPr>
          <a:xfrm>
            <a:off x="1422054" y="1500188"/>
            <a:ext cx="15301913" cy="2145269"/>
          </a:xfrm>
        </p:spPr>
        <p:txBody>
          <a:bodyPr anchor="b" anchorCtr="0"/>
          <a:lstStyle>
            <a:lvl1pPr algn="l">
              <a:buNone/>
              <a:defRPr sz="6400" b="0" cap="none"/>
            </a:lvl1pPr>
          </a:lstStyle>
          <a:p>
            <a:r>
              <a:rPr kumimoji="0" lang="en-US"/>
              <a:t>Click to edit Master title style</a:t>
            </a:r>
          </a:p>
        </p:txBody>
      </p:sp>
      <p:sp>
        <p:nvSpPr>
          <p:cNvPr id="3" name="Text Placeholder 2"/>
          <p:cNvSpPr>
            <a:spLocks noGrp="1"/>
          </p:cNvSpPr>
          <p:nvPr>
            <p:ph type="body" idx="1"/>
          </p:nvPr>
        </p:nvSpPr>
        <p:spPr>
          <a:xfrm>
            <a:off x="1422054" y="4013003"/>
            <a:ext cx="15301913" cy="2107763"/>
          </a:xfrm>
        </p:spPr>
        <p:txBody>
          <a:bodyPr anchor="t" anchorCtr="0"/>
          <a:lstStyle>
            <a:lvl1pPr marL="0" indent="0">
              <a:buNone/>
              <a:defRPr sz="3800">
                <a:solidFill>
                  <a:schemeClr val="tx1">
                    <a:tint val="75000"/>
                  </a:schemeClr>
                </a:solidFill>
              </a:defRPr>
            </a:lvl1pPr>
            <a:lvl2pPr>
              <a:buNone/>
              <a:defRPr sz="2800">
                <a:solidFill>
                  <a:schemeClr val="tx1">
                    <a:tint val="75000"/>
                  </a:schemeClr>
                </a:solidFill>
              </a:defRPr>
            </a:lvl2pPr>
            <a:lvl3pPr>
              <a:buNone/>
              <a:defRPr sz="2500">
                <a:solidFill>
                  <a:schemeClr val="tx1">
                    <a:tint val="75000"/>
                  </a:schemeClr>
                </a:solidFill>
              </a:defRPr>
            </a:lvl3pPr>
            <a:lvl4pPr>
              <a:buNone/>
              <a:defRPr sz="2200">
                <a:solidFill>
                  <a:schemeClr val="tx1">
                    <a:tint val="75000"/>
                  </a:schemeClr>
                </a:solidFill>
              </a:defRPr>
            </a:lvl4pPr>
            <a:lvl5pPr>
              <a:buNone/>
              <a:defRPr sz="22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B4426D6-2B14-48C7-BCF7-1EF91B7D818A}" type="datetime1">
              <a:rPr lang="en-US" smtClean="0"/>
              <a:t>8/26/2020</a:t>
            </a:fld>
            <a:endParaRPr lang="en-US"/>
          </a:p>
        </p:txBody>
      </p:sp>
      <p:sp>
        <p:nvSpPr>
          <p:cNvPr id="5" name="Footer Placeholder 4"/>
          <p:cNvSpPr>
            <a:spLocks noGrp="1"/>
          </p:cNvSpPr>
          <p:nvPr>
            <p:ph type="ftr" sz="quarter" idx="11"/>
          </p:nvPr>
        </p:nvSpPr>
        <p:spPr>
          <a:xfrm>
            <a:off x="1575198" y="9721216"/>
            <a:ext cx="7875984" cy="720090"/>
          </a:xfrm>
        </p:spPr>
        <p:txBody>
          <a:bodyPr/>
          <a:lstStyle/>
          <a:p>
            <a:r>
              <a:rPr kumimoji="0" lang="en-AU"/>
              <a:t>Sleep Medicine, 50 Smith Street Charlestown, NSW 2290  and 213 Albany St North  Gosford</a:t>
            </a:r>
            <a:endParaRPr kumimoji="0" lang="en-US" dirty="0"/>
          </a:p>
        </p:txBody>
      </p:sp>
      <p:sp>
        <p:nvSpPr>
          <p:cNvPr id="7" name="Rectangle 6"/>
          <p:cNvSpPr/>
          <p:nvPr/>
        </p:nvSpPr>
        <p:spPr>
          <a:xfrm flipV="1">
            <a:off x="136656" y="3743509"/>
            <a:ext cx="17745357" cy="144018"/>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44015" tIns="72008" rIns="144015" bIns="72008" anchor="ctr"/>
          <a:lstStyle/>
          <a:p>
            <a:pPr algn="ctr" eaLnBrk="1" latinLnBrk="0" hangingPunct="1"/>
            <a:endParaRPr kumimoji="0" lang="en-US" sz="3200"/>
          </a:p>
        </p:txBody>
      </p:sp>
      <p:sp>
        <p:nvSpPr>
          <p:cNvPr id="8" name="Rectangle 7"/>
          <p:cNvSpPr/>
          <p:nvPr/>
        </p:nvSpPr>
        <p:spPr>
          <a:xfrm>
            <a:off x="136133" y="3687825"/>
            <a:ext cx="17745881" cy="7200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44015" tIns="72008" rIns="144015" bIns="72008" anchor="ctr"/>
          <a:lstStyle/>
          <a:p>
            <a:pPr algn="ctr" eaLnBrk="1" latinLnBrk="0" hangingPunct="1"/>
            <a:endParaRPr kumimoji="0" lang="en-US" sz="3200"/>
          </a:p>
        </p:txBody>
      </p:sp>
      <p:sp>
        <p:nvSpPr>
          <p:cNvPr id="9" name="Rectangle 8"/>
          <p:cNvSpPr/>
          <p:nvPr/>
        </p:nvSpPr>
        <p:spPr>
          <a:xfrm>
            <a:off x="134479" y="3888486"/>
            <a:ext cx="17747536" cy="7201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44015" tIns="72008" rIns="144015" bIns="72008" anchor="ctr"/>
          <a:lstStyle/>
          <a:p>
            <a:pPr algn="ctr" eaLnBrk="1" latinLnBrk="0" hangingPunct="1"/>
            <a:endParaRPr kumimoji="0" lang="en-US" sz="3200"/>
          </a:p>
        </p:txBody>
      </p:sp>
      <p:sp>
        <p:nvSpPr>
          <p:cNvPr id="6" name="Slide Number Placeholder 5"/>
          <p:cNvSpPr>
            <a:spLocks noGrp="1"/>
          </p:cNvSpPr>
          <p:nvPr>
            <p:ph type="sldNum" sz="quarter" idx="12"/>
          </p:nvPr>
        </p:nvSpPr>
        <p:spPr>
          <a:xfrm>
            <a:off x="288037" y="9778823"/>
            <a:ext cx="900113" cy="720090"/>
          </a:xfrm>
        </p:spPr>
        <p:txBody>
          <a:bodyPr/>
          <a:lstStyle/>
          <a:p>
            <a:fld id="{6F42FDE4-A7DD-41A7-A0A6-9B649FB43336}" type="slidenum">
              <a:rPr kumimoji="0" lang="en-US" smtClean="0"/>
              <a:pPr/>
              <a:t>‹#›</a:t>
            </a:fld>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A622F1B-3391-45B9-BC7F-C5AD9F48115A}" type="datetime1">
              <a:rPr lang="en-US" smtClean="0"/>
              <a:t>8/26/2020</a:t>
            </a:fld>
            <a:endParaRPr lang="en-US"/>
          </a:p>
        </p:txBody>
      </p:sp>
      <p:sp>
        <p:nvSpPr>
          <p:cNvPr id="6" name="Footer Placeholder 5"/>
          <p:cNvSpPr>
            <a:spLocks noGrp="1"/>
          </p:cNvSpPr>
          <p:nvPr>
            <p:ph type="ftr" sz="quarter" idx="11"/>
          </p:nvPr>
        </p:nvSpPr>
        <p:spPr/>
        <p:txBody>
          <a:bodyPr/>
          <a:lstStyle/>
          <a:p>
            <a:r>
              <a:rPr kumimoji="0" lang="en-AU"/>
              <a:t>Sleep Medicine, 50 Smith Street Charlestown, NSW 2290  and 213 Albany St North  Gosford</a:t>
            </a:r>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9" name="Content Placeholder 8"/>
          <p:cNvSpPr>
            <a:spLocks noGrp="1"/>
          </p:cNvSpPr>
          <p:nvPr>
            <p:ph sz="quarter" idx="1"/>
          </p:nvPr>
        </p:nvSpPr>
        <p:spPr>
          <a:xfrm>
            <a:off x="1800225" y="2280286"/>
            <a:ext cx="7380923" cy="72009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9713715" y="2280286"/>
            <a:ext cx="7380923" cy="72009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00225" y="430055"/>
            <a:ext cx="15301913" cy="1800226"/>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800227" y="2280286"/>
            <a:ext cx="7350919" cy="1200150"/>
          </a:xfrm>
          <a:noFill/>
          <a:ln w="12700" cap="sq" cmpd="sng" algn="ctr">
            <a:noFill/>
            <a:prstDash val="solid"/>
          </a:ln>
        </p:spPr>
        <p:txBody>
          <a:bodyPr lIns="144015" anchor="b" anchorCtr="0">
            <a:noAutofit/>
          </a:bodyPr>
          <a:lstStyle>
            <a:lvl1pPr marL="0" indent="0">
              <a:buNone/>
              <a:defRPr sz="3800" b="1">
                <a:solidFill>
                  <a:schemeClr val="accent1"/>
                </a:solidFill>
                <a:latin typeface="+mj-lt"/>
                <a:ea typeface="+mj-ea"/>
                <a:cs typeface="+mj-cs"/>
              </a:defRPr>
            </a:lvl1pPr>
            <a:lvl2pPr>
              <a:buNone/>
              <a:defRPr sz="3200" b="1"/>
            </a:lvl2pPr>
            <a:lvl3pPr>
              <a:buNone/>
              <a:defRPr sz="2800" b="1"/>
            </a:lvl3pPr>
            <a:lvl4pPr>
              <a:buNone/>
              <a:defRPr sz="2500" b="1"/>
            </a:lvl4pPr>
            <a:lvl5pPr>
              <a:buNone/>
              <a:defRPr sz="25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9751219" y="2280286"/>
            <a:ext cx="7350919" cy="1200150"/>
          </a:xfrm>
          <a:noFill/>
          <a:ln w="12700" cap="sq" cmpd="sng" algn="ctr">
            <a:noFill/>
            <a:prstDash val="solid"/>
          </a:ln>
        </p:spPr>
        <p:txBody>
          <a:bodyPr lIns="144015" anchor="b" anchorCtr="0">
            <a:noAutofit/>
          </a:bodyPr>
          <a:lstStyle>
            <a:lvl1pPr marL="0" indent="0">
              <a:buNone/>
              <a:defRPr sz="3800" b="1">
                <a:solidFill>
                  <a:schemeClr val="accent1"/>
                </a:solidFill>
                <a:latin typeface="+mj-lt"/>
                <a:ea typeface="+mj-ea"/>
                <a:cs typeface="+mj-cs"/>
              </a:defRPr>
            </a:lvl1pPr>
            <a:lvl2pPr>
              <a:buNone/>
              <a:defRPr sz="3200" b="1"/>
            </a:lvl2pPr>
            <a:lvl3pPr>
              <a:buNone/>
              <a:defRPr sz="2800" b="1"/>
            </a:lvl3pPr>
            <a:lvl4pPr>
              <a:buNone/>
              <a:defRPr sz="2500" b="1"/>
            </a:lvl4pPr>
            <a:lvl5pPr>
              <a:buNone/>
              <a:defRPr sz="25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59BE302-2787-4F1C-B700-54F420AE7432}" type="datetime1">
              <a:rPr lang="en-US" smtClean="0"/>
              <a:t>8/26/2020</a:t>
            </a:fld>
            <a:endParaRPr lang="en-US"/>
          </a:p>
        </p:txBody>
      </p:sp>
      <p:sp>
        <p:nvSpPr>
          <p:cNvPr id="8" name="Footer Placeholder 7"/>
          <p:cNvSpPr>
            <a:spLocks noGrp="1"/>
          </p:cNvSpPr>
          <p:nvPr>
            <p:ph type="ftr" sz="quarter" idx="11"/>
          </p:nvPr>
        </p:nvSpPr>
        <p:spPr/>
        <p:txBody>
          <a:bodyPr/>
          <a:lstStyle/>
          <a:p>
            <a:r>
              <a:rPr kumimoji="0" lang="en-AU"/>
              <a:t>Sleep Medicine, 50 Smith Street Charlestown, NSW 2290  and 213 Albany St North  Gosford</a:t>
            </a:r>
            <a:endParaRPr kumimoji="0" lang="en-US"/>
          </a:p>
        </p:txBody>
      </p:sp>
      <p:sp>
        <p:nvSpPr>
          <p:cNvPr id="9" name="Slide Number Placeholder 8"/>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11" name="Content Placeholder 10"/>
          <p:cNvSpPr>
            <a:spLocks noGrp="1"/>
          </p:cNvSpPr>
          <p:nvPr>
            <p:ph sz="half" idx="2"/>
          </p:nvPr>
        </p:nvSpPr>
        <p:spPr>
          <a:xfrm>
            <a:off x="1800227" y="3540443"/>
            <a:ext cx="7350919" cy="6120766"/>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9751219" y="3540443"/>
            <a:ext cx="7350919" cy="6120766"/>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71FD8A7-A52E-4D3F-BB62-65B8FC632DDE}" type="datetime1">
              <a:rPr lang="en-US" smtClean="0"/>
              <a:t>8/26/2020</a:t>
            </a:fld>
            <a:endParaRPr lang="en-US"/>
          </a:p>
        </p:txBody>
      </p:sp>
      <p:sp>
        <p:nvSpPr>
          <p:cNvPr id="4" name="Footer Placeholder 3"/>
          <p:cNvSpPr>
            <a:spLocks noGrp="1"/>
          </p:cNvSpPr>
          <p:nvPr>
            <p:ph type="ftr" sz="quarter" idx="11"/>
          </p:nvPr>
        </p:nvSpPr>
        <p:spPr/>
        <p:txBody>
          <a:bodyPr/>
          <a:lstStyle/>
          <a:p>
            <a:r>
              <a:rPr kumimoji="0" lang="en-AU"/>
              <a:t>Sleep Medicine, 50 Smith Street Charlestown, NSW 2290  and 213 Albany St North  Gosford</a:t>
            </a:r>
            <a:endParaRPr kumimoji="0" lang="en-US"/>
          </a:p>
        </p:txBody>
      </p:sp>
      <p:sp>
        <p:nvSpPr>
          <p:cNvPr id="5" name="Slide Number Placeholder 4"/>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A72E9-F7C1-40FC-9AAF-BF6F20E61066}" type="datetime1">
              <a:rPr lang="en-US" smtClean="0"/>
              <a:t>8/26/2020</a:t>
            </a:fld>
            <a:endParaRPr lang="en-US"/>
          </a:p>
        </p:txBody>
      </p:sp>
      <p:sp>
        <p:nvSpPr>
          <p:cNvPr id="3" name="Footer Placeholder 2"/>
          <p:cNvSpPr>
            <a:spLocks noGrp="1"/>
          </p:cNvSpPr>
          <p:nvPr>
            <p:ph type="ftr" sz="quarter" idx="11"/>
          </p:nvPr>
        </p:nvSpPr>
        <p:spPr/>
        <p:txBody>
          <a:bodyPr/>
          <a:lstStyle/>
          <a:p>
            <a:r>
              <a:rPr kumimoji="0" lang="en-AU"/>
              <a:t>Sleep Medicine, 50 Smith Street Charlestown, NSW 2290  and 213 Albany St North  Gosford</a:t>
            </a:r>
            <a:endParaRPr kumimoji="0" lang="en-US"/>
          </a:p>
        </p:txBody>
      </p:sp>
      <p:sp>
        <p:nvSpPr>
          <p:cNvPr id="4" name="Slide Number Placeholder 3"/>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 y="1"/>
            <a:ext cx="18002250" cy="1080135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44015" tIns="72008" rIns="144015" bIns="72008" anchor="ctr"/>
          <a:lstStyle/>
          <a:p>
            <a:pPr algn="ctr" eaLnBrk="1" latinLnBrk="0" hangingPunct="1"/>
            <a:endParaRPr kumimoji="0" lang="en-US" sz="3200"/>
          </a:p>
        </p:txBody>
      </p:sp>
      <p:sp useBgFill="1">
        <p:nvSpPr>
          <p:cNvPr id="9" name="Rounded Rectangle 8"/>
          <p:cNvSpPr/>
          <p:nvPr/>
        </p:nvSpPr>
        <p:spPr>
          <a:xfrm>
            <a:off x="126016" y="109865"/>
            <a:ext cx="17745076" cy="1054211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144015" tIns="72008" rIns="144015" bIns="72008" anchor="ctr"/>
          <a:lstStyle/>
          <a:p>
            <a:pPr algn="ctr" eaLnBrk="1" latinLnBrk="0" hangingPunct="1"/>
            <a:endParaRPr kumimoji="0" lang="en-US" sz="3200"/>
          </a:p>
        </p:txBody>
      </p:sp>
      <p:sp>
        <p:nvSpPr>
          <p:cNvPr id="2" name="Title 1"/>
          <p:cNvSpPr>
            <a:spLocks noGrp="1"/>
          </p:cNvSpPr>
          <p:nvPr>
            <p:ph type="title"/>
          </p:nvPr>
        </p:nvSpPr>
        <p:spPr>
          <a:xfrm>
            <a:off x="1800225" y="430055"/>
            <a:ext cx="15301913" cy="1800226"/>
          </a:xfrm>
        </p:spPr>
        <p:txBody>
          <a:bodyPr anchor="b" anchorCtr="0"/>
          <a:lstStyle>
            <a:lvl1pPr algn="l">
              <a:buNone/>
              <a:defRPr sz="6400" b="0"/>
            </a:lvl1pPr>
          </a:lstStyle>
          <a:p>
            <a:r>
              <a:rPr kumimoji="0" lang="en-US"/>
              <a:t>Click to edit Master title style</a:t>
            </a:r>
          </a:p>
        </p:txBody>
      </p:sp>
      <p:sp>
        <p:nvSpPr>
          <p:cNvPr id="3" name="Text Placeholder 2"/>
          <p:cNvSpPr>
            <a:spLocks noGrp="1"/>
          </p:cNvSpPr>
          <p:nvPr>
            <p:ph type="body" idx="2"/>
          </p:nvPr>
        </p:nvSpPr>
        <p:spPr>
          <a:xfrm>
            <a:off x="1800226" y="2520314"/>
            <a:ext cx="3750469" cy="7080886"/>
          </a:xfrm>
        </p:spPr>
        <p:txBody>
          <a:bodyPr/>
          <a:lstStyle>
            <a:lvl1pPr marL="0" indent="0">
              <a:buNone/>
              <a:defRPr sz="2800"/>
            </a:lvl1pPr>
            <a:lvl2pPr>
              <a:buNone/>
              <a:defRPr sz="1900"/>
            </a:lvl2pPr>
            <a:lvl3pPr>
              <a:buNone/>
              <a:defRPr sz="1500"/>
            </a:lvl3pPr>
            <a:lvl4pPr>
              <a:buNone/>
              <a:defRPr sz="1400"/>
            </a:lvl4pPr>
            <a:lvl5pPr>
              <a:buNone/>
              <a:defRPr sz="14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31C0E2F-1E10-4A68-AFE8-123313A43F8A}" type="datetime1">
              <a:rPr lang="en-US" smtClean="0"/>
              <a:t>8/26/2020</a:t>
            </a:fld>
            <a:endParaRPr lang="en-US"/>
          </a:p>
        </p:txBody>
      </p:sp>
      <p:sp>
        <p:nvSpPr>
          <p:cNvPr id="6" name="Footer Placeholder 5"/>
          <p:cNvSpPr>
            <a:spLocks noGrp="1"/>
          </p:cNvSpPr>
          <p:nvPr>
            <p:ph type="ftr" sz="quarter" idx="11"/>
          </p:nvPr>
        </p:nvSpPr>
        <p:spPr/>
        <p:txBody>
          <a:bodyPr/>
          <a:lstStyle/>
          <a:p>
            <a:r>
              <a:rPr kumimoji="0" lang="en-AU"/>
              <a:t>Sleep Medicine, 50 Smith Street Charlestown, NSW 2290  and 213 Albany St North  Gosford</a:t>
            </a:r>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11" name="Content Placeholder 10"/>
          <p:cNvSpPr>
            <a:spLocks noGrp="1"/>
          </p:cNvSpPr>
          <p:nvPr>
            <p:ph sz="quarter" idx="1"/>
          </p:nvPr>
        </p:nvSpPr>
        <p:spPr>
          <a:xfrm>
            <a:off x="5850731" y="2520314"/>
            <a:ext cx="11251406" cy="7080886"/>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00226" y="7718367"/>
            <a:ext cx="14401800" cy="822604"/>
          </a:xfrm>
        </p:spPr>
        <p:txBody>
          <a:bodyPr anchor="ctr">
            <a:noAutofit/>
          </a:bodyPr>
          <a:lstStyle>
            <a:lvl1pPr algn="l">
              <a:buNone/>
              <a:defRPr sz="4500" b="0"/>
            </a:lvl1pPr>
          </a:lstStyle>
          <a:p>
            <a:r>
              <a:rPr kumimoji="0" lang="en-US"/>
              <a:t>Click to edit Master title style</a:t>
            </a:r>
          </a:p>
        </p:txBody>
      </p:sp>
      <p:sp>
        <p:nvSpPr>
          <p:cNvPr id="4" name="Text Placeholder 3"/>
          <p:cNvSpPr>
            <a:spLocks noGrp="1"/>
          </p:cNvSpPr>
          <p:nvPr>
            <p:ph type="body" sz="half" idx="2"/>
          </p:nvPr>
        </p:nvSpPr>
        <p:spPr>
          <a:xfrm>
            <a:off x="1800226" y="8577174"/>
            <a:ext cx="14401800" cy="1080136"/>
          </a:xfrm>
        </p:spPr>
        <p:txBody>
          <a:bodyPr/>
          <a:lstStyle>
            <a:lvl1pPr marL="0" indent="0">
              <a:buFontTx/>
              <a:buNone/>
              <a:defRPr sz="2500"/>
            </a:lvl1pPr>
            <a:lvl2pPr>
              <a:defRPr sz="1900"/>
            </a:lvl2pPr>
            <a:lvl3pPr>
              <a:defRPr sz="1500"/>
            </a:lvl3pPr>
            <a:lvl4pPr>
              <a:defRPr sz="1400"/>
            </a:lvl4pPr>
            <a:lvl5pPr>
              <a:defRPr sz="14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5FBACCD-D66A-404E-AE52-38C1E59453D3}" type="datetime1">
              <a:rPr lang="en-US" smtClean="0"/>
              <a:t>8/26/2020</a:t>
            </a:fld>
            <a:endParaRPr lang="en-US"/>
          </a:p>
        </p:txBody>
      </p:sp>
      <p:sp>
        <p:nvSpPr>
          <p:cNvPr id="6" name="Footer Placeholder 5"/>
          <p:cNvSpPr>
            <a:spLocks noGrp="1"/>
          </p:cNvSpPr>
          <p:nvPr>
            <p:ph type="ftr" sz="quarter" idx="11"/>
          </p:nvPr>
        </p:nvSpPr>
        <p:spPr>
          <a:xfrm>
            <a:off x="1800226" y="9721216"/>
            <a:ext cx="7650956" cy="720090"/>
          </a:xfrm>
        </p:spPr>
        <p:txBody>
          <a:bodyPr/>
          <a:lstStyle/>
          <a:p>
            <a:r>
              <a:rPr kumimoji="0" lang="en-AU"/>
              <a:t>Sleep Medicine, 50 Smith Street Charlestown, NSW 2290  and 213 Albany St North  Gosford</a:t>
            </a:r>
            <a:endParaRPr kumimoji="0" lang="en-US" dirty="0"/>
          </a:p>
        </p:txBody>
      </p:sp>
      <p:sp>
        <p:nvSpPr>
          <p:cNvPr id="7" name="Slide Number Placeholder 6"/>
          <p:cNvSpPr>
            <a:spLocks noGrp="1"/>
          </p:cNvSpPr>
          <p:nvPr>
            <p:ph type="sldNum" sz="quarter" idx="12"/>
          </p:nvPr>
        </p:nvSpPr>
        <p:spPr>
          <a:xfrm>
            <a:off x="288037" y="9778823"/>
            <a:ext cx="900113" cy="720090"/>
          </a:xfrm>
        </p:spPr>
        <p:txBody>
          <a:bodyPr/>
          <a:lstStyle/>
          <a:p>
            <a:fld id="{6F42FDE4-A7DD-41A7-A0A6-9B649FB43336}" type="slidenum">
              <a:rPr kumimoji="0" lang="en-US" smtClean="0"/>
              <a:pPr/>
              <a:t>‹#›</a:t>
            </a:fld>
            <a:endParaRPr kumimoji="0" lang="en-US" dirty="0"/>
          </a:p>
        </p:txBody>
      </p:sp>
      <p:sp>
        <p:nvSpPr>
          <p:cNvPr id="11" name="Rectangle 10"/>
          <p:cNvSpPr/>
          <p:nvPr/>
        </p:nvSpPr>
        <p:spPr>
          <a:xfrm flipV="1">
            <a:off x="134481" y="7376600"/>
            <a:ext cx="17732216" cy="144018"/>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44015" tIns="72008" rIns="144015" bIns="72008" anchor="ctr"/>
          <a:lstStyle/>
          <a:p>
            <a:pPr algn="ctr" eaLnBrk="1" latinLnBrk="0" hangingPunct="1"/>
            <a:endParaRPr kumimoji="0" lang="en-US" sz="3200"/>
          </a:p>
        </p:txBody>
      </p:sp>
      <p:sp>
        <p:nvSpPr>
          <p:cNvPr id="12" name="Rectangle 11"/>
          <p:cNvSpPr/>
          <p:nvPr/>
        </p:nvSpPr>
        <p:spPr>
          <a:xfrm>
            <a:off x="134876" y="7324498"/>
            <a:ext cx="17731820" cy="7200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44015" tIns="72008" rIns="144015" bIns="72008" anchor="ctr"/>
          <a:lstStyle/>
          <a:p>
            <a:pPr algn="ctr" eaLnBrk="1" latinLnBrk="0" hangingPunct="1"/>
            <a:endParaRPr kumimoji="0" lang="en-US" sz="3200"/>
          </a:p>
        </p:txBody>
      </p:sp>
      <p:sp>
        <p:nvSpPr>
          <p:cNvPr id="13" name="Rectangle 12"/>
          <p:cNvSpPr/>
          <p:nvPr/>
        </p:nvSpPr>
        <p:spPr>
          <a:xfrm>
            <a:off x="134880" y="7517830"/>
            <a:ext cx="17731817" cy="76871"/>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44015" tIns="72008" rIns="144015" bIns="72008" anchor="ctr"/>
          <a:lstStyle/>
          <a:p>
            <a:pPr algn="ctr" eaLnBrk="1" latinLnBrk="0" hangingPunct="1"/>
            <a:endParaRPr kumimoji="0" lang="en-US" sz="3200"/>
          </a:p>
        </p:txBody>
      </p:sp>
      <p:sp>
        <p:nvSpPr>
          <p:cNvPr id="3" name="Picture Placeholder 2"/>
          <p:cNvSpPr>
            <a:spLocks noGrp="1"/>
          </p:cNvSpPr>
          <p:nvPr>
            <p:ph type="pic" idx="1"/>
          </p:nvPr>
        </p:nvSpPr>
        <p:spPr>
          <a:xfrm>
            <a:off x="134484" y="105015"/>
            <a:ext cx="17722437" cy="7215901"/>
          </a:xfrm>
          <a:prstGeom prst="round2SameRect">
            <a:avLst>
              <a:gd name="adj1" fmla="val 7101"/>
              <a:gd name="adj2" fmla="val 0"/>
            </a:avLst>
          </a:prstGeom>
          <a:solidFill>
            <a:schemeClr val="bg2"/>
          </a:solidFill>
          <a:ln w="6350">
            <a:solidFill>
              <a:schemeClr val="tx1"/>
            </a:solidFill>
          </a:ln>
        </p:spPr>
        <p:txBody>
          <a:bodyPr/>
          <a:lstStyle>
            <a:lvl1pPr marL="0" indent="0">
              <a:buNone/>
              <a:defRPr sz="51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Rectangle 8"/>
          <p:cNvSpPr/>
          <p:nvPr/>
        </p:nvSpPr>
        <p:spPr>
          <a:xfrm>
            <a:off x="2" y="1"/>
            <a:ext cx="18002250" cy="1080135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144015" tIns="72008" rIns="144015" bIns="72008" rtlCol="0" anchor="ctr"/>
          <a:lstStyle/>
          <a:p>
            <a:pPr algn="ctr" eaLnBrk="1" latinLnBrk="0" hangingPunct="1"/>
            <a:endParaRPr kumimoji="0" lang="en-US" sz="3200"/>
          </a:p>
        </p:txBody>
      </p:sp>
      <p:sp useBgFill="1">
        <p:nvSpPr>
          <p:cNvPr id="8" name="Rounded Rectangle 7"/>
          <p:cNvSpPr/>
          <p:nvPr/>
        </p:nvSpPr>
        <p:spPr>
          <a:xfrm>
            <a:off x="126016" y="109865"/>
            <a:ext cx="17745076" cy="1054211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144015" tIns="72008" rIns="144015" bIns="72008" anchor="ctr"/>
          <a:lstStyle/>
          <a:p>
            <a:pPr algn="ctr" eaLnBrk="1" latinLnBrk="0" hangingPunct="1"/>
            <a:endParaRPr kumimoji="0" lang="en-US" sz="3200"/>
          </a:p>
        </p:txBody>
      </p:sp>
      <p:sp>
        <p:nvSpPr>
          <p:cNvPr id="22" name="Title Placeholder 21"/>
          <p:cNvSpPr>
            <a:spLocks noGrp="1"/>
          </p:cNvSpPr>
          <p:nvPr>
            <p:ph type="title"/>
          </p:nvPr>
        </p:nvSpPr>
        <p:spPr>
          <a:xfrm>
            <a:off x="1800225" y="432554"/>
            <a:ext cx="15301913" cy="1800226"/>
          </a:xfrm>
          <a:prstGeom prst="rect">
            <a:avLst/>
          </a:prstGeom>
        </p:spPr>
        <p:txBody>
          <a:bodyPr lIns="144015" tIns="72008" rIns="144015" bIns="144015" anchor="b" anchorCtr="0">
            <a:normAutofit/>
          </a:bodyPr>
          <a:lstStyle/>
          <a:p>
            <a:r>
              <a:rPr kumimoji="0" lang="en-US"/>
              <a:t>Click to edit Master title style</a:t>
            </a:r>
          </a:p>
        </p:txBody>
      </p:sp>
      <p:sp>
        <p:nvSpPr>
          <p:cNvPr id="13" name="Text Placeholder 12"/>
          <p:cNvSpPr>
            <a:spLocks noGrp="1"/>
          </p:cNvSpPr>
          <p:nvPr>
            <p:ph type="body" idx="1"/>
          </p:nvPr>
        </p:nvSpPr>
        <p:spPr>
          <a:xfrm>
            <a:off x="1800225" y="2280286"/>
            <a:ext cx="15301913" cy="7200900"/>
          </a:xfrm>
          <a:prstGeom prst="rect">
            <a:avLst/>
          </a:prstGeom>
        </p:spPr>
        <p:txBody>
          <a:bodyPr lIns="144015" tIns="72008" rIns="144015" bIns="7200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12151519" y="9751220"/>
            <a:ext cx="4875610" cy="750095"/>
          </a:xfrm>
          <a:prstGeom prst="rect">
            <a:avLst/>
          </a:prstGeom>
        </p:spPr>
        <p:txBody>
          <a:bodyPr lIns="144015" tIns="72008" rIns="144015" bIns="72008" anchor="ctr" anchorCtr="0"/>
          <a:lstStyle>
            <a:lvl1pPr algn="r" eaLnBrk="1" latinLnBrk="0" hangingPunct="1">
              <a:defRPr kumimoji="0" sz="2200">
                <a:solidFill>
                  <a:schemeClr val="tx2"/>
                </a:solidFill>
              </a:defRPr>
            </a:lvl1pPr>
          </a:lstStyle>
          <a:p>
            <a:pPr algn="r" eaLnBrk="1" latinLnBrk="0" hangingPunct="1"/>
            <a:fld id="{3A83C14B-77C3-4E94-9C1B-544A8E851DEA}" type="datetime1">
              <a:rPr lang="en-US" smtClean="0"/>
              <a:t>8/26/2020</a:t>
            </a:fld>
            <a:endParaRPr lang="en-US" sz="2200" dirty="0">
              <a:solidFill>
                <a:schemeClr val="tx2"/>
              </a:solidFill>
            </a:endParaRPr>
          </a:p>
        </p:txBody>
      </p:sp>
      <p:sp>
        <p:nvSpPr>
          <p:cNvPr id="3" name="Footer Placeholder 2"/>
          <p:cNvSpPr>
            <a:spLocks noGrp="1"/>
          </p:cNvSpPr>
          <p:nvPr>
            <p:ph type="ftr" sz="quarter" idx="3"/>
          </p:nvPr>
        </p:nvSpPr>
        <p:spPr>
          <a:xfrm>
            <a:off x="1800225" y="9721216"/>
            <a:ext cx="7800976" cy="720090"/>
          </a:xfrm>
          <a:prstGeom prst="rect">
            <a:avLst/>
          </a:prstGeom>
        </p:spPr>
        <p:txBody>
          <a:bodyPr lIns="144015" tIns="72008" rIns="144015" bIns="72008" anchor="ctr" anchorCtr="0"/>
          <a:lstStyle>
            <a:lvl1pPr eaLnBrk="1" latinLnBrk="0" hangingPunct="1">
              <a:defRPr kumimoji="0" sz="2200">
                <a:solidFill>
                  <a:schemeClr val="tx2"/>
                </a:solidFill>
              </a:defRPr>
            </a:lvl1pPr>
          </a:lstStyle>
          <a:p>
            <a:r>
              <a:rPr kumimoji="0" lang="en-AU" sz="2200">
                <a:solidFill>
                  <a:schemeClr val="tx2"/>
                </a:solidFill>
              </a:rPr>
              <a:t>Sleep Medicine, 50 Smith Street Charlestown, NSW 2290  and 213 Albany St North  Gosford</a:t>
            </a:r>
            <a:endParaRPr kumimoji="0" lang="en-US" sz="2200" dirty="0">
              <a:solidFill>
                <a:schemeClr val="tx2"/>
              </a:solidFill>
            </a:endParaRPr>
          </a:p>
        </p:txBody>
      </p:sp>
      <p:sp>
        <p:nvSpPr>
          <p:cNvPr id="23" name="Slide Number Placeholder 22"/>
          <p:cNvSpPr>
            <a:spLocks noGrp="1"/>
          </p:cNvSpPr>
          <p:nvPr>
            <p:ph type="sldNum" sz="quarter" idx="4"/>
          </p:nvPr>
        </p:nvSpPr>
        <p:spPr>
          <a:xfrm>
            <a:off x="288037" y="9781223"/>
            <a:ext cx="900113" cy="720090"/>
          </a:xfrm>
          <a:prstGeom prst="ellipse">
            <a:avLst/>
          </a:prstGeom>
          <a:solidFill>
            <a:schemeClr val="accent1"/>
          </a:solidFill>
        </p:spPr>
        <p:txBody>
          <a:bodyPr wrap="none" lIns="0" tIns="0" rIns="0" bIns="0" anchor="ctr" anchorCtr="1">
            <a:noAutofit/>
          </a:bodyPr>
          <a:lstStyle>
            <a:lvl1pPr algn="ctr" eaLnBrk="1" latinLnBrk="0" hangingPunct="1">
              <a:defRPr kumimoji="0" sz="2200">
                <a:solidFill>
                  <a:srgbClr val="FFFFFF"/>
                </a:solidFill>
                <a:latin typeface="+mj-lt"/>
                <a:ea typeface="+mj-ea"/>
                <a:cs typeface="+mj-cs"/>
              </a:defRPr>
            </a:lvl1pPr>
          </a:lstStyle>
          <a:p>
            <a:pPr algn="ctr" eaLnBrk="1" latinLnBrk="0" hangingPunct="1"/>
            <a:fld id="{6F42FDE4-A7DD-41A7-A0A6-9B649FB43336}" type="slidenum">
              <a:rPr kumimoji="0" lang="en-US" smtClean="0"/>
              <a:pPr algn="ctr" eaLnBrk="1" latinLnBrk="0" hangingPunct="1"/>
              <a:t>‹#›</a:t>
            </a:fld>
            <a:endParaRPr kumimoji="0" lang="en-US" sz="2200" dirty="0">
              <a:solidFill>
                <a:srgbClr val="FFFFFF"/>
              </a:solidFill>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6400" kern="1200">
          <a:solidFill>
            <a:schemeClr val="tx2"/>
          </a:solidFill>
          <a:latin typeface="+mj-lt"/>
          <a:ea typeface="+mj-ea"/>
          <a:cs typeface="+mj-cs"/>
        </a:defRPr>
      </a:lvl1pPr>
    </p:titleStyle>
    <p:bodyStyle>
      <a:lvl1pPr marL="432045" indent="-432045" algn="l" rtl="0" eaLnBrk="1" latinLnBrk="0" hangingPunct="1">
        <a:spcBef>
          <a:spcPts val="914"/>
        </a:spcBef>
        <a:buClr>
          <a:schemeClr val="accent1"/>
        </a:buClr>
        <a:buSzPct val="85000"/>
        <a:buFont typeface="Wingdings 2"/>
        <a:buChar char=""/>
        <a:defRPr kumimoji="0" sz="4100" kern="1200">
          <a:solidFill>
            <a:schemeClr val="tx1"/>
          </a:solidFill>
          <a:latin typeface="+mn-lt"/>
          <a:ea typeface="+mn-ea"/>
          <a:cs typeface="+mn-cs"/>
        </a:defRPr>
      </a:lvl1pPr>
      <a:lvl2pPr marL="864089" indent="-360038" algn="l" rtl="0" eaLnBrk="1" latinLnBrk="0" hangingPunct="1">
        <a:spcBef>
          <a:spcPts val="583"/>
        </a:spcBef>
        <a:buClr>
          <a:schemeClr val="accent2"/>
        </a:buClr>
        <a:buSzPct val="85000"/>
        <a:buFont typeface="Wingdings 2"/>
        <a:buChar char=""/>
        <a:defRPr kumimoji="0" sz="3800" kern="1200">
          <a:solidFill>
            <a:schemeClr val="tx1"/>
          </a:solidFill>
          <a:latin typeface="+mn-lt"/>
          <a:ea typeface="+mn-ea"/>
          <a:cs typeface="+mn-cs"/>
        </a:defRPr>
      </a:lvl2pPr>
      <a:lvl3pPr marL="1296134" indent="-360038" algn="l" rtl="0" eaLnBrk="1" latinLnBrk="0" hangingPunct="1">
        <a:spcBef>
          <a:spcPts val="583"/>
        </a:spcBef>
        <a:buClr>
          <a:schemeClr val="accent1">
            <a:tint val="60000"/>
          </a:schemeClr>
        </a:buClr>
        <a:buSzPct val="85000"/>
        <a:buFont typeface="Wingdings 2"/>
        <a:buChar char=""/>
        <a:defRPr kumimoji="0" sz="3200" kern="1200">
          <a:solidFill>
            <a:schemeClr val="tx1"/>
          </a:solidFill>
          <a:latin typeface="+mn-lt"/>
          <a:ea typeface="+mn-ea"/>
          <a:cs typeface="+mn-cs"/>
        </a:defRPr>
      </a:lvl3pPr>
      <a:lvl4pPr marL="1728179" indent="-360038" algn="l" rtl="0" eaLnBrk="1" latinLnBrk="0" hangingPunct="1">
        <a:spcBef>
          <a:spcPts val="583"/>
        </a:spcBef>
        <a:buClr>
          <a:schemeClr val="accent3"/>
        </a:buClr>
        <a:buSzPct val="80000"/>
        <a:buFont typeface="Wingdings 2"/>
        <a:buChar char=""/>
        <a:defRPr kumimoji="0" sz="3200" kern="1200">
          <a:solidFill>
            <a:schemeClr val="tx1"/>
          </a:solidFill>
          <a:latin typeface="+mn-lt"/>
          <a:ea typeface="+mn-ea"/>
          <a:cs typeface="+mn-cs"/>
        </a:defRPr>
      </a:lvl4pPr>
      <a:lvl5pPr marL="2160224" indent="-360038" algn="l" rtl="0" eaLnBrk="1" latinLnBrk="0" hangingPunct="1">
        <a:spcBef>
          <a:spcPts val="583"/>
        </a:spcBef>
        <a:buClr>
          <a:schemeClr val="accent3"/>
        </a:buClr>
        <a:buFontTx/>
        <a:buChar char="o"/>
        <a:defRPr kumimoji="0" sz="3200" kern="1200">
          <a:solidFill>
            <a:schemeClr val="tx1"/>
          </a:solidFill>
          <a:latin typeface="+mn-lt"/>
          <a:ea typeface="+mn-ea"/>
          <a:cs typeface="+mn-cs"/>
        </a:defRPr>
      </a:lvl5pPr>
      <a:lvl6pPr marL="2592268" indent="-360038" algn="l" rtl="0" eaLnBrk="1" latinLnBrk="0" hangingPunct="1">
        <a:spcBef>
          <a:spcPts val="583"/>
        </a:spcBef>
        <a:buClr>
          <a:schemeClr val="accent3"/>
        </a:buClr>
        <a:buChar char="•"/>
        <a:defRPr kumimoji="0" sz="2800" kern="1200" baseline="0">
          <a:solidFill>
            <a:schemeClr val="tx1"/>
          </a:solidFill>
          <a:latin typeface="+mn-lt"/>
          <a:ea typeface="+mn-ea"/>
          <a:cs typeface="+mn-cs"/>
        </a:defRPr>
      </a:lvl6pPr>
      <a:lvl7pPr marL="3024313" indent="-360038" algn="l" rtl="0" eaLnBrk="1" latinLnBrk="0" hangingPunct="1">
        <a:spcBef>
          <a:spcPts val="583"/>
        </a:spcBef>
        <a:buClr>
          <a:schemeClr val="accent2"/>
        </a:buClr>
        <a:buChar char="•"/>
        <a:defRPr kumimoji="0" sz="2800" kern="1200">
          <a:solidFill>
            <a:schemeClr val="tx1"/>
          </a:solidFill>
          <a:latin typeface="+mn-lt"/>
          <a:ea typeface="+mn-ea"/>
          <a:cs typeface="+mn-cs"/>
        </a:defRPr>
      </a:lvl7pPr>
      <a:lvl8pPr marL="3456358" indent="-360038" algn="l" rtl="0" eaLnBrk="1" latinLnBrk="0" hangingPunct="1">
        <a:spcBef>
          <a:spcPts val="583"/>
        </a:spcBef>
        <a:buClr>
          <a:schemeClr val="accent1">
            <a:tint val="60000"/>
          </a:schemeClr>
        </a:buClr>
        <a:buChar char="•"/>
        <a:defRPr kumimoji="0" sz="2800" kern="1200">
          <a:solidFill>
            <a:schemeClr val="tx1"/>
          </a:solidFill>
          <a:latin typeface="+mn-lt"/>
          <a:ea typeface="+mn-ea"/>
          <a:cs typeface="+mn-cs"/>
        </a:defRPr>
      </a:lvl8pPr>
      <a:lvl9pPr marL="3888403" indent="-360038" algn="l" rtl="0" eaLnBrk="1" latinLnBrk="0" hangingPunct="1">
        <a:spcBef>
          <a:spcPts val="583"/>
        </a:spcBef>
        <a:buClr>
          <a:schemeClr val="accent2">
            <a:tint val="60000"/>
          </a:schemeClr>
        </a:buClr>
        <a:buChar char="•"/>
        <a:defRPr kumimoji="0" sz="2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720075" algn="l" rtl="0" eaLnBrk="1" latinLnBrk="0" hangingPunct="1">
        <a:defRPr kumimoji="0" kern="1200">
          <a:solidFill>
            <a:schemeClr val="tx1"/>
          </a:solidFill>
          <a:latin typeface="+mn-lt"/>
          <a:ea typeface="+mn-ea"/>
          <a:cs typeface="+mn-cs"/>
        </a:defRPr>
      </a:lvl2pPr>
      <a:lvl3pPr marL="1440149" algn="l" rtl="0" eaLnBrk="1" latinLnBrk="0" hangingPunct="1">
        <a:defRPr kumimoji="0" kern="1200">
          <a:solidFill>
            <a:schemeClr val="tx1"/>
          </a:solidFill>
          <a:latin typeface="+mn-lt"/>
          <a:ea typeface="+mn-ea"/>
          <a:cs typeface="+mn-cs"/>
        </a:defRPr>
      </a:lvl3pPr>
      <a:lvl4pPr marL="2160224" algn="l" rtl="0" eaLnBrk="1" latinLnBrk="0" hangingPunct="1">
        <a:defRPr kumimoji="0" kern="1200">
          <a:solidFill>
            <a:schemeClr val="tx1"/>
          </a:solidFill>
          <a:latin typeface="+mn-lt"/>
          <a:ea typeface="+mn-ea"/>
          <a:cs typeface="+mn-cs"/>
        </a:defRPr>
      </a:lvl4pPr>
      <a:lvl5pPr marL="2880298" algn="l" rtl="0" eaLnBrk="1" latinLnBrk="0" hangingPunct="1">
        <a:defRPr kumimoji="0" kern="1200">
          <a:solidFill>
            <a:schemeClr val="tx1"/>
          </a:solidFill>
          <a:latin typeface="+mn-lt"/>
          <a:ea typeface="+mn-ea"/>
          <a:cs typeface="+mn-cs"/>
        </a:defRPr>
      </a:lvl5pPr>
      <a:lvl6pPr marL="3600373" algn="l" rtl="0" eaLnBrk="1" latinLnBrk="0" hangingPunct="1">
        <a:defRPr kumimoji="0" kern="1200">
          <a:solidFill>
            <a:schemeClr val="tx1"/>
          </a:solidFill>
          <a:latin typeface="+mn-lt"/>
          <a:ea typeface="+mn-ea"/>
          <a:cs typeface="+mn-cs"/>
        </a:defRPr>
      </a:lvl6pPr>
      <a:lvl7pPr marL="4320447" algn="l" rtl="0" eaLnBrk="1" latinLnBrk="0" hangingPunct="1">
        <a:defRPr kumimoji="0" kern="1200">
          <a:solidFill>
            <a:schemeClr val="tx1"/>
          </a:solidFill>
          <a:latin typeface="+mn-lt"/>
          <a:ea typeface="+mn-ea"/>
          <a:cs typeface="+mn-cs"/>
        </a:defRPr>
      </a:lvl7pPr>
      <a:lvl8pPr marL="5040522" algn="l" rtl="0" eaLnBrk="1" latinLnBrk="0" hangingPunct="1">
        <a:defRPr kumimoji="0" kern="1200">
          <a:solidFill>
            <a:schemeClr val="tx1"/>
          </a:solidFill>
          <a:latin typeface="+mn-lt"/>
          <a:ea typeface="+mn-ea"/>
          <a:cs typeface="+mn-cs"/>
        </a:defRPr>
      </a:lvl8pPr>
      <a:lvl9pPr marL="5760597"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325" y="437119"/>
            <a:ext cx="15301913" cy="1800226"/>
          </a:xfrm>
        </p:spPr>
        <p:txBody>
          <a:bodyPr>
            <a:noAutofit/>
          </a:bodyPr>
          <a:lstStyle/>
          <a:p>
            <a:pPr algn="ctr"/>
            <a:r>
              <a:rPr lang="en-US" sz="11500" dirty="0">
                <a:solidFill>
                  <a:srgbClr val="C00000"/>
                </a:solidFill>
                <a:latin typeface="Rage Italic" panose="03070502040507070304" pitchFamily="66" charset="0"/>
              </a:rPr>
              <a:t>Sleep Medicine</a:t>
            </a:r>
            <a:endParaRPr lang="en-AU" sz="11500" dirty="0">
              <a:solidFill>
                <a:srgbClr val="C00000"/>
              </a:solidFill>
              <a:latin typeface="Rage Italic" panose="03070502040507070304" pitchFamily="66" charset="0"/>
            </a:endParaRPr>
          </a:p>
        </p:txBody>
      </p:sp>
      <p:sp>
        <p:nvSpPr>
          <p:cNvPr id="3" name="Footer Placeholder 2"/>
          <p:cNvSpPr>
            <a:spLocks noGrp="1"/>
          </p:cNvSpPr>
          <p:nvPr>
            <p:ph type="ftr" sz="quarter" idx="11"/>
          </p:nvPr>
        </p:nvSpPr>
        <p:spPr>
          <a:xfrm>
            <a:off x="432172" y="9865171"/>
            <a:ext cx="17570077" cy="720090"/>
          </a:xfrm>
        </p:spPr>
        <p:txBody>
          <a:bodyPr/>
          <a:lstStyle/>
          <a:p>
            <a:pPr algn="ctr"/>
            <a:r>
              <a:rPr kumimoji="0" lang="en-AU" sz="1800" dirty="0"/>
              <a:t>Sleep Medicine, 50 Smith Street Charlestown, NSW 2290 , Warners Bay Private </a:t>
            </a:r>
            <a:r>
              <a:rPr kumimoji="0" lang="en-AU" sz="1800" dirty="0" smtClean="0"/>
              <a:t>Hospital</a:t>
            </a:r>
            <a:endParaRPr kumimoji="0" lang="en-US" sz="1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685" y="2025067"/>
            <a:ext cx="7704856" cy="7571246"/>
          </a:xfrm>
          <a:prstGeom prst="rect">
            <a:avLst/>
          </a:prstGeom>
        </p:spPr>
      </p:pic>
      <p:sp>
        <p:nvSpPr>
          <p:cNvPr id="7" name="TextBox 6"/>
          <p:cNvSpPr txBox="1"/>
          <p:nvPr/>
        </p:nvSpPr>
        <p:spPr>
          <a:xfrm>
            <a:off x="13249597" y="9361115"/>
            <a:ext cx="2922595" cy="461665"/>
          </a:xfrm>
          <a:prstGeom prst="rect">
            <a:avLst/>
          </a:prstGeom>
          <a:noFill/>
        </p:spPr>
        <p:txBody>
          <a:bodyPr wrap="none" rtlCol="0">
            <a:spAutoFit/>
          </a:bodyPr>
          <a:lstStyle/>
          <a:p>
            <a:r>
              <a:rPr lang="en-US" sz="2400" dirty="0"/>
              <a:t>La siesta, van Gogh</a:t>
            </a:r>
            <a:endParaRPr lang="en-AU" sz="2400" dirty="0"/>
          </a:p>
        </p:txBody>
      </p:sp>
    </p:spTree>
    <p:extLst>
      <p:ext uri="{BB962C8B-B14F-4D97-AF65-F5344CB8AC3E}">
        <p14:creationId xmlns:p14="http://schemas.microsoft.com/office/powerpoint/2010/main" val="988152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195400" y="5100639"/>
            <a:ext cx="11341418" cy="3796926"/>
          </a:xfrm>
        </p:spPr>
        <p:txBody>
          <a:bodyPr>
            <a:normAutofit fontScale="92500" lnSpcReduction="10000"/>
          </a:bodyPr>
          <a:lstStyle/>
          <a:p>
            <a:r>
              <a:rPr lang="en-US" sz="8500" dirty="0">
                <a:solidFill>
                  <a:schemeClr val="tx1"/>
                </a:solidFill>
              </a:rPr>
              <a:t>Opening Hours</a:t>
            </a:r>
          </a:p>
          <a:p>
            <a:r>
              <a:rPr lang="en-US" sz="8500" dirty="0">
                <a:solidFill>
                  <a:schemeClr val="tx1"/>
                </a:solidFill>
              </a:rPr>
              <a:t>9am to 5.30pm </a:t>
            </a:r>
          </a:p>
          <a:p>
            <a:r>
              <a:rPr lang="en-US" sz="8500" dirty="0">
                <a:solidFill>
                  <a:schemeClr val="tx1"/>
                </a:solidFill>
              </a:rPr>
              <a:t>Monday to Friday</a:t>
            </a:r>
          </a:p>
          <a:p>
            <a:endParaRPr lang="en-US" sz="8500" dirty="0"/>
          </a:p>
          <a:p>
            <a:endParaRPr lang="en-US" sz="8500" dirty="0"/>
          </a:p>
        </p:txBody>
      </p:sp>
      <p:sp>
        <p:nvSpPr>
          <p:cNvPr id="3" name="Title 2"/>
          <p:cNvSpPr>
            <a:spLocks noGrp="1"/>
          </p:cNvSpPr>
          <p:nvPr>
            <p:ph type="ctrTitle"/>
          </p:nvPr>
        </p:nvSpPr>
        <p:spPr/>
        <p:txBody>
          <a:bodyPr>
            <a:normAutofit/>
          </a:bodyPr>
          <a:lstStyle/>
          <a:p>
            <a:r>
              <a:rPr lang="en-US" sz="11300" dirty="0"/>
              <a:t>Sleep Medicine</a:t>
            </a:r>
          </a:p>
        </p:txBody>
      </p:sp>
      <p:sp>
        <p:nvSpPr>
          <p:cNvPr id="4" name="Footer Placeholder 3"/>
          <p:cNvSpPr>
            <a:spLocks noGrp="1"/>
          </p:cNvSpPr>
          <p:nvPr>
            <p:ph type="ftr" sz="quarter" idx="11"/>
          </p:nvPr>
        </p:nvSpPr>
        <p:spPr>
          <a:xfrm>
            <a:off x="2238900" y="9001127"/>
            <a:ext cx="14289988" cy="1440108"/>
          </a:xfrm>
        </p:spPr>
        <p:txBody>
          <a:bodyPr/>
          <a:lstStyle/>
          <a:p>
            <a:endParaRPr lang="en-AU" dirty="0"/>
          </a:p>
          <a:p>
            <a:pPr algn="ctr"/>
            <a:r>
              <a:rPr lang="en-AU" dirty="0"/>
              <a:t>Sleep Medicine, 50 Smith Street Charlestown, NSW 2290  </a:t>
            </a:r>
          </a:p>
          <a:p>
            <a:pPr algn="ctr"/>
            <a:r>
              <a:rPr lang="en-AU" dirty="0"/>
              <a:t>Warners Bay Private Hospital </a:t>
            </a:r>
            <a:endParaRPr lang="en-US" dirty="0"/>
          </a:p>
          <a:p>
            <a:endParaRPr lang="en-AU" dirty="0"/>
          </a:p>
          <a:p>
            <a:endParaRPr lang="en-US" dirty="0"/>
          </a:p>
          <a:p>
            <a:pPr algn="ctr"/>
            <a:endParaRPr kumimoji="0"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195399" y="5100639"/>
            <a:ext cx="12502469" cy="3796926"/>
          </a:xfrm>
        </p:spPr>
        <p:txBody>
          <a:bodyPr>
            <a:normAutofit/>
          </a:bodyPr>
          <a:lstStyle/>
          <a:p>
            <a:r>
              <a:rPr lang="en-US" sz="7100" dirty="0"/>
              <a:t>You can find information in our website at</a:t>
            </a:r>
          </a:p>
          <a:p>
            <a:r>
              <a:rPr lang="en-US" sz="7100" b="1" dirty="0"/>
              <a:t>www.sleepmedicine.com.au</a:t>
            </a:r>
          </a:p>
          <a:p>
            <a:endParaRPr lang="en-US" sz="8500" dirty="0"/>
          </a:p>
        </p:txBody>
      </p:sp>
      <p:sp>
        <p:nvSpPr>
          <p:cNvPr id="3" name="Title 2"/>
          <p:cNvSpPr>
            <a:spLocks noGrp="1"/>
          </p:cNvSpPr>
          <p:nvPr>
            <p:ph type="ctrTitle"/>
          </p:nvPr>
        </p:nvSpPr>
        <p:spPr/>
        <p:txBody>
          <a:bodyPr>
            <a:normAutofit/>
          </a:bodyPr>
          <a:lstStyle/>
          <a:p>
            <a:r>
              <a:rPr lang="en-US" sz="11300" dirty="0"/>
              <a:t>Sleep Medicine</a:t>
            </a:r>
          </a:p>
        </p:txBody>
      </p:sp>
      <p:sp>
        <p:nvSpPr>
          <p:cNvPr id="4" name="Footer Placeholder 3"/>
          <p:cNvSpPr>
            <a:spLocks noGrp="1"/>
          </p:cNvSpPr>
          <p:nvPr>
            <p:ph type="ftr" sz="quarter" idx="11"/>
          </p:nvPr>
        </p:nvSpPr>
        <p:spPr>
          <a:xfrm>
            <a:off x="2238900" y="9001127"/>
            <a:ext cx="14289988" cy="1152076"/>
          </a:xfrm>
        </p:spPr>
        <p:txBody>
          <a:bodyPr/>
          <a:lstStyle/>
          <a:p>
            <a:endParaRPr lang="en-AU" dirty="0"/>
          </a:p>
          <a:p>
            <a:pPr algn="ctr"/>
            <a:r>
              <a:rPr lang="en-AU" dirty="0"/>
              <a:t>Sleep Medicine, 50 Smith Street Charlestown, NSW 2290  </a:t>
            </a:r>
          </a:p>
          <a:p>
            <a:pPr algn="ctr"/>
            <a:r>
              <a:rPr lang="en-AU" dirty="0"/>
              <a:t>Warners Bay Private </a:t>
            </a:r>
            <a:r>
              <a:rPr lang="en-AU" dirty="0" smtClean="0"/>
              <a:t>Hospital</a:t>
            </a:r>
            <a:endParaRPr lang="en-US" dirty="0"/>
          </a:p>
          <a:p>
            <a:endParaRPr lang="en-US" dirty="0"/>
          </a:p>
        </p:txBody>
      </p:sp>
    </p:spTree>
    <p:extLst>
      <p:ext uri="{BB962C8B-B14F-4D97-AF65-F5344CB8AC3E}">
        <p14:creationId xmlns:p14="http://schemas.microsoft.com/office/powerpoint/2010/main" val="1023097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195400" y="5100639"/>
            <a:ext cx="11341418" cy="3796926"/>
          </a:xfrm>
        </p:spPr>
        <p:txBody>
          <a:bodyPr>
            <a:normAutofit lnSpcReduction="10000"/>
          </a:bodyPr>
          <a:lstStyle/>
          <a:p>
            <a:r>
              <a:rPr lang="en-US" sz="8500" dirty="0">
                <a:solidFill>
                  <a:schemeClr val="tx1"/>
                </a:solidFill>
              </a:rPr>
              <a:t>Dr. Ambrogetti is here </a:t>
            </a:r>
            <a:r>
              <a:rPr lang="en-US" sz="8500" dirty="0" smtClean="0">
                <a:solidFill>
                  <a:schemeClr val="tx1"/>
                </a:solidFill>
              </a:rPr>
              <a:t>Tuesday </a:t>
            </a:r>
            <a:r>
              <a:rPr lang="en-US" sz="8500" dirty="0">
                <a:solidFill>
                  <a:schemeClr val="tx1"/>
                </a:solidFill>
              </a:rPr>
              <a:t>and </a:t>
            </a:r>
            <a:r>
              <a:rPr lang="en-US" sz="8500" dirty="0" smtClean="0">
                <a:solidFill>
                  <a:schemeClr val="tx1"/>
                </a:solidFill>
              </a:rPr>
              <a:t>Wednesday mornings</a:t>
            </a:r>
            <a:endParaRPr lang="en-US" sz="8500" dirty="0">
              <a:solidFill>
                <a:schemeClr val="tx1"/>
              </a:solidFill>
            </a:endParaRPr>
          </a:p>
          <a:p>
            <a:endParaRPr lang="en-US" sz="8500" dirty="0"/>
          </a:p>
        </p:txBody>
      </p:sp>
      <p:sp>
        <p:nvSpPr>
          <p:cNvPr id="3" name="Title 2"/>
          <p:cNvSpPr>
            <a:spLocks noGrp="1"/>
          </p:cNvSpPr>
          <p:nvPr>
            <p:ph type="ctrTitle"/>
          </p:nvPr>
        </p:nvSpPr>
        <p:spPr/>
        <p:txBody>
          <a:bodyPr>
            <a:normAutofit/>
          </a:bodyPr>
          <a:lstStyle/>
          <a:p>
            <a:r>
              <a:rPr lang="en-US" sz="11300" dirty="0"/>
              <a:t>Sleep Medicine</a:t>
            </a:r>
          </a:p>
        </p:txBody>
      </p:sp>
      <p:sp>
        <p:nvSpPr>
          <p:cNvPr id="4" name="Footer Placeholder 3"/>
          <p:cNvSpPr>
            <a:spLocks noGrp="1"/>
          </p:cNvSpPr>
          <p:nvPr>
            <p:ph type="ftr" sz="quarter" idx="11"/>
          </p:nvPr>
        </p:nvSpPr>
        <p:spPr>
          <a:xfrm>
            <a:off x="2088357" y="9001075"/>
            <a:ext cx="14289988" cy="1080068"/>
          </a:xfrm>
        </p:spPr>
        <p:txBody>
          <a:bodyPr/>
          <a:lstStyle/>
          <a:p>
            <a:pPr algn="ctr"/>
            <a:r>
              <a:rPr lang="en-AU" dirty="0"/>
              <a:t>Sleep Medicine, 50 Smith Street Charlestown, NSW 2290  </a:t>
            </a:r>
          </a:p>
          <a:p>
            <a:pPr algn="ctr"/>
            <a:r>
              <a:rPr lang="en-AU" dirty="0"/>
              <a:t>Warners Bay Private Hospital </a:t>
            </a:r>
            <a:endParaRPr lang="en-US" dirty="0"/>
          </a:p>
          <a:p>
            <a:endParaRPr lang="en-US" dirty="0"/>
          </a:p>
          <a:p>
            <a:pPr algn="ctr"/>
            <a:endParaRPr kumimoji="0"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4181" y="5100639"/>
            <a:ext cx="16993888" cy="3796926"/>
          </a:xfrm>
        </p:spPr>
        <p:txBody>
          <a:bodyPr>
            <a:normAutofit/>
          </a:bodyPr>
          <a:lstStyle/>
          <a:p>
            <a:r>
              <a:rPr lang="en-US" sz="8500" dirty="0">
                <a:solidFill>
                  <a:schemeClr val="tx1"/>
                </a:solidFill>
              </a:rPr>
              <a:t>Dr. Pradeepan </a:t>
            </a:r>
            <a:r>
              <a:rPr lang="en-US" sz="6500" dirty="0">
                <a:solidFill>
                  <a:schemeClr val="tx1"/>
                </a:solidFill>
              </a:rPr>
              <a:t>is here Wednesday afternoons</a:t>
            </a:r>
            <a:endParaRPr lang="en-US" sz="5400" dirty="0">
              <a:solidFill>
                <a:schemeClr val="tx1"/>
              </a:solidFill>
            </a:endParaRPr>
          </a:p>
          <a:p>
            <a:endParaRPr lang="en-US" sz="5400" dirty="0"/>
          </a:p>
        </p:txBody>
      </p:sp>
      <p:sp>
        <p:nvSpPr>
          <p:cNvPr id="3" name="Title 2"/>
          <p:cNvSpPr>
            <a:spLocks noGrp="1"/>
          </p:cNvSpPr>
          <p:nvPr>
            <p:ph type="ctrTitle"/>
          </p:nvPr>
        </p:nvSpPr>
        <p:spPr/>
        <p:txBody>
          <a:bodyPr>
            <a:normAutofit/>
          </a:bodyPr>
          <a:lstStyle/>
          <a:p>
            <a:r>
              <a:rPr lang="en-US" sz="11300" dirty="0"/>
              <a:t>Sleep Medicine</a:t>
            </a:r>
          </a:p>
        </p:txBody>
      </p:sp>
      <p:sp>
        <p:nvSpPr>
          <p:cNvPr id="4" name="Footer Placeholder 3"/>
          <p:cNvSpPr>
            <a:spLocks noGrp="1"/>
          </p:cNvSpPr>
          <p:nvPr>
            <p:ph type="ftr" sz="quarter" idx="11"/>
          </p:nvPr>
        </p:nvSpPr>
        <p:spPr>
          <a:xfrm>
            <a:off x="2238900" y="9865171"/>
            <a:ext cx="14289988" cy="504056"/>
          </a:xfrm>
        </p:spPr>
        <p:txBody>
          <a:bodyPr/>
          <a:lstStyle/>
          <a:p>
            <a:pPr algn="ctr"/>
            <a:r>
              <a:rPr lang="en-AU" dirty="0"/>
              <a:t>Sleep Medicine, 50 Smith Street Charlestown, NSW 2290  </a:t>
            </a:r>
          </a:p>
          <a:p>
            <a:pPr algn="ctr"/>
            <a:r>
              <a:rPr lang="en-AU" dirty="0"/>
              <a:t>Warners Bay Private Hospital </a:t>
            </a:r>
            <a:endParaRPr lang="en-US" dirty="0"/>
          </a:p>
          <a:p>
            <a:pPr algn="ctr"/>
            <a:endParaRPr lang="en-US" dirty="0"/>
          </a:p>
          <a:p>
            <a:pPr algn="ctr"/>
            <a:endParaRPr kumimoji="0"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4181" y="5100639"/>
            <a:ext cx="16993888" cy="3796926"/>
          </a:xfrm>
        </p:spPr>
        <p:txBody>
          <a:bodyPr>
            <a:normAutofit/>
          </a:bodyPr>
          <a:lstStyle/>
          <a:p>
            <a:r>
              <a:rPr lang="en-US" sz="8500" dirty="0">
                <a:solidFill>
                  <a:schemeClr val="tx1"/>
                </a:solidFill>
              </a:rPr>
              <a:t>Dr. Ray Mariasoosai </a:t>
            </a:r>
            <a:r>
              <a:rPr lang="en-US" sz="6500" dirty="0">
                <a:solidFill>
                  <a:schemeClr val="tx1"/>
                </a:solidFill>
              </a:rPr>
              <a:t>is here Tuesday </a:t>
            </a:r>
            <a:r>
              <a:rPr lang="en-US" sz="6500" dirty="0" smtClean="0">
                <a:solidFill>
                  <a:schemeClr val="tx1"/>
                </a:solidFill>
              </a:rPr>
              <a:t>afternoons and some Monday &amp; Friday mornings</a:t>
            </a:r>
            <a:endParaRPr lang="en-US" sz="5400" dirty="0">
              <a:solidFill>
                <a:schemeClr val="tx1"/>
              </a:solidFill>
            </a:endParaRPr>
          </a:p>
          <a:p>
            <a:endParaRPr lang="en-US" sz="5400" dirty="0"/>
          </a:p>
        </p:txBody>
      </p:sp>
      <p:sp>
        <p:nvSpPr>
          <p:cNvPr id="3" name="Title 2"/>
          <p:cNvSpPr>
            <a:spLocks noGrp="1"/>
          </p:cNvSpPr>
          <p:nvPr>
            <p:ph type="ctrTitle"/>
          </p:nvPr>
        </p:nvSpPr>
        <p:spPr/>
        <p:txBody>
          <a:bodyPr>
            <a:normAutofit/>
          </a:bodyPr>
          <a:lstStyle/>
          <a:p>
            <a:r>
              <a:rPr lang="en-US" sz="11300" dirty="0"/>
              <a:t>Sleep Medicine</a:t>
            </a:r>
          </a:p>
        </p:txBody>
      </p:sp>
      <p:sp>
        <p:nvSpPr>
          <p:cNvPr id="4" name="Footer Placeholder 3"/>
          <p:cNvSpPr>
            <a:spLocks noGrp="1"/>
          </p:cNvSpPr>
          <p:nvPr>
            <p:ph type="ftr" sz="quarter" idx="11"/>
          </p:nvPr>
        </p:nvSpPr>
        <p:spPr>
          <a:xfrm>
            <a:off x="2238900" y="9865171"/>
            <a:ext cx="14289988" cy="504056"/>
          </a:xfrm>
        </p:spPr>
        <p:txBody>
          <a:bodyPr/>
          <a:lstStyle/>
          <a:p>
            <a:pPr algn="ctr"/>
            <a:r>
              <a:rPr lang="en-AU" dirty="0"/>
              <a:t>Sleep Medicine, 50 Smith Street Charlestown, NSW 2290  </a:t>
            </a:r>
          </a:p>
          <a:p>
            <a:pPr algn="ctr"/>
            <a:r>
              <a:rPr lang="en-AU" dirty="0"/>
              <a:t>Warners Bay Private Hospital </a:t>
            </a:r>
            <a:endParaRPr lang="en-US" dirty="0"/>
          </a:p>
          <a:p>
            <a:endParaRPr lang="en-US" dirty="0"/>
          </a:p>
          <a:p>
            <a:pPr algn="ctr"/>
            <a:endParaRPr kumimoji="0" lang="en-US" dirty="0"/>
          </a:p>
        </p:txBody>
      </p:sp>
    </p:spTree>
    <p:extLst>
      <p:ext uri="{BB962C8B-B14F-4D97-AF65-F5344CB8AC3E}">
        <p14:creationId xmlns:p14="http://schemas.microsoft.com/office/powerpoint/2010/main" val="2501992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4181" y="5100639"/>
            <a:ext cx="16993888" cy="3796926"/>
          </a:xfrm>
        </p:spPr>
        <p:txBody>
          <a:bodyPr>
            <a:normAutofit/>
          </a:bodyPr>
          <a:lstStyle/>
          <a:p>
            <a:r>
              <a:rPr lang="en-US" sz="8500" dirty="0">
                <a:solidFill>
                  <a:schemeClr val="tx1"/>
                </a:solidFill>
              </a:rPr>
              <a:t>Dr. Alyssa Arnold </a:t>
            </a:r>
            <a:r>
              <a:rPr lang="en-US" sz="6500" dirty="0">
                <a:solidFill>
                  <a:schemeClr val="tx1"/>
                </a:solidFill>
              </a:rPr>
              <a:t>is here Thursday mornings</a:t>
            </a:r>
            <a:endParaRPr lang="en-US" sz="5400" dirty="0">
              <a:solidFill>
                <a:schemeClr val="tx1"/>
              </a:solidFill>
            </a:endParaRPr>
          </a:p>
          <a:p>
            <a:endParaRPr lang="en-US" sz="5400" dirty="0"/>
          </a:p>
        </p:txBody>
      </p:sp>
      <p:sp>
        <p:nvSpPr>
          <p:cNvPr id="3" name="Title 2"/>
          <p:cNvSpPr>
            <a:spLocks noGrp="1"/>
          </p:cNvSpPr>
          <p:nvPr>
            <p:ph type="ctrTitle"/>
          </p:nvPr>
        </p:nvSpPr>
        <p:spPr/>
        <p:txBody>
          <a:bodyPr>
            <a:normAutofit/>
          </a:bodyPr>
          <a:lstStyle/>
          <a:p>
            <a:r>
              <a:rPr lang="en-US" sz="11300" dirty="0"/>
              <a:t>Sleep Medicine</a:t>
            </a:r>
          </a:p>
        </p:txBody>
      </p:sp>
      <p:sp>
        <p:nvSpPr>
          <p:cNvPr id="4" name="Footer Placeholder 3"/>
          <p:cNvSpPr>
            <a:spLocks noGrp="1"/>
          </p:cNvSpPr>
          <p:nvPr>
            <p:ph type="ftr" sz="quarter" idx="11"/>
          </p:nvPr>
        </p:nvSpPr>
        <p:spPr>
          <a:xfrm>
            <a:off x="2238900" y="9865171"/>
            <a:ext cx="14289988" cy="504056"/>
          </a:xfrm>
        </p:spPr>
        <p:txBody>
          <a:bodyPr/>
          <a:lstStyle/>
          <a:p>
            <a:pPr algn="ctr"/>
            <a:r>
              <a:rPr lang="en-AU" dirty="0"/>
              <a:t>Sleep Medicine, 50 Smith Street Charlestown, NSW 2290  </a:t>
            </a:r>
          </a:p>
          <a:p>
            <a:pPr algn="ctr"/>
            <a:r>
              <a:rPr lang="en-AU" dirty="0"/>
              <a:t>Warners Bay Private </a:t>
            </a:r>
            <a:r>
              <a:rPr lang="en-AU" dirty="0" smtClean="0"/>
              <a:t>Hospital</a:t>
            </a:r>
            <a:endParaRPr lang="en-US" dirty="0"/>
          </a:p>
          <a:p>
            <a:pPr algn="ctr"/>
            <a:endParaRPr lang="en-US" dirty="0"/>
          </a:p>
          <a:p>
            <a:pPr algn="ctr"/>
            <a:endParaRPr kumimoji="0" lang="en-US" dirty="0"/>
          </a:p>
        </p:txBody>
      </p:sp>
    </p:spTree>
    <p:extLst>
      <p:ext uri="{BB962C8B-B14F-4D97-AF65-F5344CB8AC3E}">
        <p14:creationId xmlns:p14="http://schemas.microsoft.com/office/powerpoint/2010/main" val="104912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8197" y="5100639"/>
            <a:ext cx="17065896" cy="3796926"/>
          </a:xfrm>
        </p:spPr>
        <p:txBody>
          <a:bodyPr>
            <a:normAutofit/>
          </a:bodyPr>
          <a:lstStyle/>
          <a:p>
            <a:r>
              <a:rPr lang="en-US" sz="8000" dirty="0"/>
              <a:t>All doctors may do occasions clinics on other days/times</a:t>
            </a:r>
          </a:p>
        </p:txBody>
      </p:sp>
      <p:sp>
        <p:nvSpPr>
          <p:cNvPr id="3" name="Title 2"/>
          <p:cNvSpPr>
            <a:spLocks noGrp="1"/>
          </p:cNvSpPr>
          <p:nvPr>
            <p:ph type="ctrTitle"/>
          </p:nvPr>
        </p:nvSpPr>
        <p:spPr/>
        <p:txBody>
          <a:bodyPr>
            <a:normAutofit/>
          </a:bodyPr>
          <a:lstStyle/>
          <a:p>
            <a:r>
              <a:rPr lang="en-US" sz="11300" dirty="0"/>
              <a:t>Sleep Medicine</a:t>
            </a:r>
          </a:p>
        </p:txBody>
      </p:sp>
      <p:sp>
        <p:nvSpPr>
          <p:cNvPr id="4" name="Footer Placeholder 3"/>
          <p:cNvSpPr>
            <a:spLocks noGrp="1"/>
          </p:cNvSpPr>
          <p:nvPr>
            <p:ph type="ftr" sz="quarter" idx="11"/>
          </p:nvPr>
        </p:nvSpPr>
        <p:spPr>
          <a:xfrm>
            <a:off x="2238900" y="9289107"/>
            <a:ext cx="14289988" cy="1152128"/>
          </a:xfrm>
        </p:spPr>
        <p:txBody>
          <a:bodyPr/>
          <a:lstStyle/>
          <a:p>
            <a:pPr algn="ctr"/>
            <a:r>
              <a:rPr lang="en-AU" dirty="0"/>
              <a:t>Sleep Medicine, 50 Smith Street Charlestown, NSW 2290  </a:t>
            </a:r>
          </a:p>
          <a:p>
            <a:pPr algn="ctr"/>
            <a:r>
              <a:rPr lang="en-AU" dirty="0"/>
              <a:t>Warners Bay Private Hospital </a:t>
            </a:r>
            <a:endParaRPr lang="en-US"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016349" y="5100639"/>
            <a:ext cx="14689632" cy="3796926"/>
          </a:xfrm>
        </p:spPr>
        <p:txBody>
          <a:bodyPr>
            <a:normAutofit/>
          </a:bodyPr>
          <a:lstStyle/>
          <a:p>
            <a:r>
              <a:rPr lang="en-US" sz="8500" dirty="0">
                <a:solidFill>
                  <a:schemeClr val="tx1"/>
                </a:solidFill>
              </a:rPr>
              <a:t>CPAP Clinic is from 9am until 5pm Monday to Friday </a:t>
            </a:r>
          </a:p>
        </p:txBody>
      </p:sp>
      <p:sp>
        <p:nvSpPr>
          <p:cNvPr id="3" name="Title 2"/>
          <p:cNvSpPr>
            <a:spLocks noGrp="1"/>
          </p:cNvSpPr>
          <p:nvPr>
            <p:ph type="ctrTitle"/>
          </p:nvPr>
        </p:nvSpPr>
        <p:spPr/>
        <p:txBody>
          <a:bodyPr>
            <a:normAutofit/>
          </a:bodyPr>
          <a:lstStyle/>
          <a:p>
            <a:r>
              <a:rPr lang="en-US" sz="11300" dirty="0"/>
              <a:t>Sleep Medicine</a:t>
            </a:r>
          </a:p>
        </p:txBody>
      </p:sp>
      <p:sp>
        <p:nvSpPr>
          <p:cNvPr id="4" name="Footer Placeholder 3"/>
          <p:cNvSpPr>
            <a:spLocks noGrp="1"/>
          </p:cNvSpPr>
          <p:nvPr>
            <p:ph type="ftr" sz="quarter" idx="11"/>
          </p:nvPr>
        </p:nvSpPr>
        <p:spPr>
          <a:xfrm>
            <a:off x="2216171" y="9217099"/>
            <a:ext cx="14289988" cy="504056"/>
          </a:xfrm>
        </p:spPr>
        <p:txBody>
          <a:bodyPr/>
          <a:lstStyle/>
          <a:p>
            <a:pPr algn="ctr"/>
            <a:r>
              <a:rPr lang="en-AU" dirty="0" smtClean="0"/>
              <a:t>Sleep Medicine, 50 Smith Street Charlestown, NSW 2290  </a:t>
            </a:r>
          </a:p>
          <a:p>
            <a:pPr algn="ctr"/>
            <a:r>
              <a:rPr lang="en-AU" dirty="0" smtClean="0"/>
              <a:t>Warners Bay Private Hospital </a:t>
            </a:r>
            <a:endParaRPr lang="en-US" dirty="0" smtClean="0"/>
          </a:p>
          <a:p>
            <a:endParaRPr kumimoji="0"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13335" y="5504237"/>
            <a:ext cx="15175583" cy="3796926"/>
          </a:xfrm>
        </p:spPr>
        <p:txBody>
          <a:bodyPr>
            <a:normAutofit/>
          </a:bodyPr>
          <a:lstStyle/>
          <a:p>
            <a:pPr algn="just"/>
            <a:r>
              <a:rPr lang="en-US" sz="6000" dirty="0">
                <a:solidFill>
                  <a:schemeClr val="tx1"/>
                </a:solidFill>
              </a:rPr>
              <a:t>Our sleep scientists can be contacted for advice by telephone or attending our clinic.</a:t>
            </a:r>
          </a:p>
          <a:p>
            <a:pPr algn="just"/>
            <a:endParaRPr lang="en-US" sz="8500" dirty="0"/>
          </a:p>
        </p:txBody>
      </p:sp>
      <p:sp>
        <p:nvSpPr>
          <p:cNvPr id="3" name="Title 2"/>
          <p:cNvSpPr>
            <a:spLocks noGrp="1"/>
          </p:cNvSpPr>
          <p:nvPr>
            <p:ph type="ctrTitle"/>
          </p:nvPr>
        </p:nvSpPr>
        <p:spPr/>
        <p:txBody>
          <a:bodyPr>
            <a:normAutofit/>
          </a:bodyPr>
          <a:lstStyle/>
          <a:p>
            <a:r>
              <a:rPr lang="en-US" sz="11300" dirty="0"/>
              <a:t>Sleep Medicine</a:t>
            </a:r>
          </a:p>
        </p:txBody>
      </p:sp>
      <p:sp>
        <p:nvSpPr>
          <p:cNvPr id="4" name="Footer Placeholder 3"/>
          <p:cNvSpPr>
            <a:spLocks noGrp="1"/>
          </p:cNvSpPr>
          <p:nvPr>
            <p:ph type="ftr" sz="quarter" idx="11"/>
          </p:nvPr>
        </p:nvSpPr>
        <p:spPr>
          <a:xfrm>
            <a:off x="2304381" y="9001075"/>
            <a:ext cx="14289988" cy="936052"/>
          </a:xfrm>
        </p:spPr>
        <p:txBody>
          <a:bodyPr/>
          <a:lstStyle/>
          <a:p>
            <a:pPr algn="ctr"/>
            <a:r>
              <a:rPr lang="en-AU" dirty="0"/>
              <a:t>Sleep Medicine, 50 Smith Street Charlestown, NSW 2290  </a:t>
            </a:r>
          </a:p>
          <a:p>
            <a:pPr algn="ctr"/>
            <a:r>
              <a:rPr lang="en-AU" dirty="0"/>
              <a:t>Warners Bay Private Hospital &amp; Maitland Private Hospital</a:t>
            </a:r>
            <a:endParaRPr lang="en-US" dirty="0"/>
          </a:p>
          <a:p>
            <a:pPr algn="ctr"/>
            <a:endParaRPr lang="en-US" dirty="0"/>
          </a:p>
          <a:p>
            <a:pPr algn="ctr"/>
            <a:endParaRPr kumimoji="0" lang="en-US" dirty="0"/>
          </a:p>
        </p:txBody>
      </p:sp>
    </p:spTree>
    <p:extLst>
      <p:ext uri="{BB962C8B-B14F-4D97-AF65-F5344CB8AC3E}">
        <p14:creationId xmlns:p14="http://schemas.microsoft.com/office/powerpoint/2010/main" val="4103393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195400" y="5100639"/>
            <a:ext cx="11341418" cy="3796926"/>
          </a:xfrm>
        </p:spPr>
        <p:txBody>
          <a:bodyPr>
            <a:normAutofit fontScale="92500" lnSpcReduction="20000"/>
          </a:bodyPr>
          <a:lstStyle/>
          <a:p>
            <a:r>
              <a:rPr lang="en-US" sz="8500" dirty="0">
                <a:solidFill>
                  <a:schemeClr val="tx1"/>
                </a:solidFill>
              </a:rPr>
              <a:t>CPAP machines and masks may be trialed here for </a:t>
            </a:r>
            <a:r>
              <a:rPr lang="en-US" sz="8500" dirty="0" smtClean="0">
                <a:solidFill>
                  <a:schemeClr val="tx1"/>
                </a:solidFill>
              </a:rPr>
              <a:t>$</a:t>
            </a:r>
            <a:r>
              <a:rPr lang="en-US" sz="8500" dirty="0" smtClean="0">
                <a:solidFill>
                  <a:schemeClr val="tx1"/>
                </a:solidFill>
              </a:rPr>
              <a:t>100</a:t>
            </a:r>
            <a:r>
              <a:rPr lang="en-US" sz="8500" dirty="0" smtClean="0">
                <a:solidFill>
                  <a:schemeClr val="tx1"/>
                </a:solidFill>
              </a:rPr>
              <a:t> </a:t>
            </a:r>
            <a:r>
              <a:rPr lang="en-US" sz="8500" dirty="0">
                <a:solidFill>
                  <a:schemeClr val="tx1"/>
                </a:solidFill>
              </a:rPr>
              <a:t>per month </a:t>
            </a:r>
            <a:r>
              <a:rPr lang="en-US" sz="4300" dirty="0">
                <a:solidFill>
                  <a:schemeClr val="tx1"/>
                </a:solidFill>
              </a:rPr>
              <a:t>(for both </a:t>
            </a:r>
            <a:r>
              <a:rPr lang="en-US" sz="4700" dirty="0">
                <a:solidFill>
                  <a:schemeClr val="tx1"/>
                </a:solidFill>
              </a:rPr>
              <a:t>the machine &amp; mask)</a:t>
            </a:r>
          </a:p>
        </p:txBody>
      </p:sp>
      <p:sp>
        <p:nvSpPr>
          <p:cNvPr id="3" name="Title 2"/>
          <p:cNvSpPr>
            <a:spLocks noGrp="1"/>
          </p:cNvSpPr>
          <p:nvPr>
            <p:ph type="ctrTitle"/>
          </p:nvPr>
        </p:nvSpPr>
        <p:spPr>
          <a:xfrm>
            <a:off x="900115" y="2876647"/>
            <a:ext cx="16202025" cy="1929408"/>
          </a:xfrm>
        </p:spPr>
        <p:txBody>
          <a:bodyPr>
            <a:normAutofit/>
          </a:bodyPr>
          <a:lstStyle/>
          <a:p>
            <a:r>
              <a:rPr lang="en-US" sz="9400" dirty="0"/>
              <a:t>Sleep Medicine Solutions</a:t>
            </a:r>
          </a:p>
        </p:txBody>
      </p:sp>
      <p:sp>
        <p:nvSpPr>
          <p:cNvPr id="4" name="Footer Placeholder 3"/>
          <p:cNvSpPr>
            <a:spLocks noGrp="1"/>
          </p:cNvSpPr>
          <p:nvPr>
            <p:ph type="ftr" sz="quarter" idx="11"/>
          </p:nvPr>
        </p:nvSpPr>
        <p:spPr>
          <a:xfrm>
            <a:off x="2238900" y="9361115"/>
            <a:ext cx="14289988" cy="864096"/>
          </a:xfrm>
        </p:spPr>
        <p:txBody>
          <a:bodyPr/>
          <a:lstStyle/>
          <a:p>
            <a:pPr algn="ctr"/>
            <a:r>
              <a:rPr lang="en-AU" dirty="0"/>
              <a:t>Sleep Medicine, 50 Smith Street Charlestown, NSW 2290  </a:t>
            </a:r>
          </a:p>
          <a:p>
            <a:pPr algn="ctr"/>
            <a:r>
              <a:rPr lang="en-AU" dirty="0"/>
              <a:t>Warners Bay Private Hospital </a:t>
            </a:r>
            <a:endParaRPr lang="en-US" dirty="0"/>
          </a:p>
          <a:p>
            <a:endParaRPr lang="en-US" dirty="0"/>
          </a:p>
          <a:p>
            <a:pPr algn="ctr"/>
            <a:endParaRPr kumimoji="0"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225" y="432554"/>
            <a:ext cx="15301913" cy="1223705"/>
          </a:xfrm>
        </p:spPr>
        <p:txBody>
          <a:bodyPr>
            <a:normAutofit/>
          </a:bodyPr>
          <a:lstStyle/>
          <a:p>
            <a:pPr algn="ctr"/>
            <a:r>
              <a:rPr lang="en-AU" sz="6000" b="1" dirty="0">
                <a:solidFill>
                  <a:schemeClr val="tx1"/>
                </a:solidFill>
              </a:rPr>
              <a:t>Wisdom of Great Physicians</a:t>
            </a:r>
          </a:p>
        </p:txBody>
      </p:sp>
      <p:sp>
        <p:nvSpPr>
          <p:cNvPr id="3" name="Footer Placeholder 2"/>
          <p:cNvSpPr>
            <a:spLocks noGrp="1"/>
          </p:cNvSpPr>
          <p:nvPr>
            <p:ph type="ftr" sz="quarter" idx="11"/>
          </p:nvPr>
        </p:nvSpPr>
        <p:spPr>
          <a:xfrm>
            <a:off x="1800225" y="9721216"/>
            <a:ext cx="14689732" cy="720090"/>
          </a:xfrm>
        </p:spPr>
        <p:txBody>
          <a:bodyPr/>
          <a:lstStyle/>
          <a:p>
            <a:pPr algn="ctr"/>
            <a:r>
              <a:rPr lang="en-AU" dirty="0"/>
              <a:t>Sleep Medicine, 50 Smith Street Charlestown, NSW 2290  </a:t>
            </a:r>
          </a:p>
          <a:p>
            <a:pPr algn="ctr"/>
            <a:r>
              <a:rPr lang="en-AU" dirty="0"/>
              <a:t>Warners Bay Private </a:t>
            </a:r>
            <a:r>
              <a:rPr lang="en-AU" dirty="0" smtClean="0"/>
              <a:t>Hospital</a:t>
            </a:r>
            <a:endParaRPr lang="en-US" dirty="0"/>
          </a:p>
        </p:txBody>
      </p:sp>
      <p:sp>
        <p:nvSpPr>
          <p:cNvPr id="4" name="TextBox 3"/>
          <p:cNvSpPr txBox="1"/>
          <p:nvPr/>
        </p:nvSpPr>
        <p:spPr>
          <a:xfrm>
            <a:off x="1656309" y="2304331"/>
            <a:ext cx="15121680" cy="6740307"/>
          </a:xfrm>
          <a:prstGeom prst="rect">
            <a:avLst/>
          </a:prstGeom>
          <a:noFill/>
        </p:spPr>
        <p:txBody>
          <a:bodyPr wrap="square" rtlCol="0">
            <a:spAutoFit/>
          </a:bodyPr>
          <a:lstStyle/>
          <a:p>
            <a:r>
              <a:rPr lang="en-AU" sz="4800" i="1" dirty="0"/>
              <a:t>Good Lord, deliver us:</a:t>
            </a:r>
          </a:p>
          <a:p>
            <a:r>
              <a:rPr lang="en-AU" dirty="0"/>
              <a:t>	</a:t>
            </a:r>
          </a:p>
          <a:p>
            <a:pPr>
              <a:lnSpc>
                <a:spcPct val="200000"/>
              </a:lnSpc>
            </a:pPr>
            <a:r>
              <a:rPr lang="en-AU" dirty="0"/>
              <a:t>	</a:t>
            </a:r>
            <a:r>
              <a:rPr lang="en-AU" sz="5400" dirty="0"/>
              <a:t>From inability to leave well alone;</a:t>
            </a:r>
          </a:p>
          <a:p>
            <a:pPr>
              <a:lnSpc>
                <a:spcPct val="200000"/>
              </a:lnSpc>
            </a:pPr>
            <a:r>
              <a:rPr lang="en-AU" sz="5400" dirty="0"/>
              <a:t>	From too much zeal for what is new and</a:t>
            </a:r>
          </a:p>
          <a:p>
            <a:pPr>
              <a:lnSpc>
                <a:spcPct val="200000"/>
              </a:lnSpc>
            </a:pPr>
            <a:r>
              <a:rPr lang="en-AU" sz="5400" dirty="0"/>
              <a:t>			contempt for what is old;</a:t>
            </a:r>
            <a:endParaRPr lang="en-AU" sz="4400" dirty="0"/>
          </a:p>
          <a:p>
            <a:endParaRPr lang="en-AU" dirty="0"/>
          </a:p>
        </p:txBody>
      </p:sp>
      <p:sp>
        <p:nvSpPr>
          <p:cNvPr id="5" name="TextBox 4"/>
          <p:cNvSpPr txBox="1"/>
          <p:nvPr/>
        </p:nvSpPr>
        <p:spPr>
          <a:xfrm>
            <a:off x="10873333" y="2088307"/>
            <a:ext cx="4752528" cy="584775"/>
          </a:xfrm>
          <a:prstGeom prst="rect">
            <a:avLst/>
          </a:prstGeom>
          <a:noFill/>
        </p:spPr>
        <p:txBody>
          <a:bodyPr wrap="square" rtlCol="0">
            <a:spAutoFit/>
          </a:bodyPr>
          <a:lstStyle/>
          <a:p>
            <a:r>
              <a:rPr lang="en-AU" b="1" dirty="0"/>
              <a:t>Sir Robert Hutchinson</a:t>
            </a:r>
          </a:p>
        </p:txBody>
      </p:sp>
    </p:spTree>
    <p:extLst>
      <p:ext uri="{BB962C8B-B14F-4D97-AF65-F5344CB8AC3E}">
        <p14:creationId xmlns:p14="http://schemas.microsoft.com/office/powerpoint/2010/main" val="1587242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13335" y="5504237"/>
            <a:ext cx="15175583" cy="3796926"/>
          </a:xfrm>
        </p:spPr>
        <p:txBody>
          <a:bodyPr>
            <a:normAutofit lnSpcReduction="10000"/>
          </a:bodyPr>
          <a:lstStyle/>
          <a:p>
            <a:r>
              <a:rPr lang="en-US" sz="6000" dirty="0">
                <a:solidFill>
                  <a:schemeClr val="tx1"/>
                </a:solidFill>
              </a:rPr>
              <a:t>If you have a machine with you please ask the staff at reception to have the technician  download the machine ready for your visit with the doctor.</a:t>
            </a:r>
          </a:p>
          <a:p>
            <a:pPr algn="just"/>
            <a:endParaRPr lang="en-US" sz="8500" dirty="0"/>
          </a:p>
        </p:txBody>
      </p:sp>
      <p:sp>
        <p:nvSpPr>
          <p:cNvPr id="3" name="Title 2"/>
          <p:cNvSpPr>
            <a:spLocks noGrp="1"/>
          </p:cNvSpPr>
          <p:nvPr>
            <p:ph type="ctrTitle"/>
          </p:nvPr>
        </p:nvSpPr>
        <p:spPr/>
        <p:txBody>
          <a:bodyPr>
            <a:normAutofit/>
          </a:bodyPr>
          <a:lstStyle/>
          <a:p>
            <a:r>
              <a:rPr lang="en-US" sz="11300" dirty="0"/>
              <a:t>Sleep Medicine</a:t>
            </a:r>
          </a:p>
        </p:txBody>
      </p:sp>
      <p:sp>
        <p:nvSpPr>
          <p:cNvPr id="4" name="Footer Placeholder 3"/>
          <p:cNvSpPr>
            <a:spLocks noGrp="1"/>
          </p:cNvSpPr>
          <p:nvPr>
            <p:ph type="ftr" sz="quarter" idx="11"/>
          </p:nvPr>
        </p:nvSpPr>
        <p:spPr>
          <a:xfrm>
            <a:off x="2238900" y="9361115"/>
            <a:ext cx="14289988" cy="864096"/>
          </a:xfrm>
        </p:spPr>
        <p:txBody>
          <a:bodyPr/>
          <a:lstStyle/>
          <a:p>
            <a:pPr algn="ctr"/>
            <a:r>
              <a:rPr lang="en-AU" dirty="0"/>
              <a:t>Sleep Medicine, 50 Smith Street Charlestown, NSW 2290  </a:t>
            </a:r>
          </a:p>
          <a:p>
            <a:pPr algn="ctr"/>
            <a:r>
              <a:rPr lang="en-AU" dirty="0"/>
              <a:t>Warners Bay Private Hospital </a:t>
            </a:r>
            <a:endParaRPr lang="en-US" dirty="0"/>
          </a:p>
          <a:p>
            <a:pPr algn="ctr"/>
            <a:endParaRPr lang="en-US" dirty="0"/>
          </a:p>
          <a:p>
            <a:pPr algn="ctr"/>
            <a:endParaRPr kumimoji="0" lang="en-US" dirty="0"/>
          </a:p>
        </p:txBody>
      </p:sp>
    </p:spTree>
    <p:extLst>
      <p:ext uri="{BB962C8B-B14F-4D97-AF65-F5344CB8AC3E}">
        <p14:creationId xmlns:p14="http://schemas.microsoft.com/office/powerpoint/2010/main" val="1504938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195400" y="5100639"/>
            <a:ext cx="11341418" cy="3796926"/>
          </a:xfrm>
        </p:spPr>
        <p:txBody>
          <a:bodyPr>
            <a:normAutofit lnSpcReduction="10000"/>
          </a:bodyPr>
          <a:lstStyle/>
          <a:p>
            <a:r>
              <a:rPr lang="en-US" sz="8500" dirty="0">
                <a:solidFill>
                  <a:schemeClr val="tx1"/>
                </a:solidFill>
              </a:rPr>
              <a:t>Oximetry is a test that tells us how much oxygen is in your blood</a:t>
            </a:r>
          </a:p>
        </p:txBody>
      </p:sp>
      <p:sp>
        <p:nvSpPr>
          <p:cNvPr id="3" name="Title 2"/>
          <p:cNvSpPr>
            <a:spLocks noGrp="1"/>
          </p:cNvSpPr>
          <p:nvPr>
            <p:ph type="ctrTitle"/>
          </p:nvPr>
        </p:nvSpPr>
        <p:spPr>
          <a:xfrm>
            <a:off x="900115" y="2876647"/>
            <a:ext cx="16202025" cy="1929408"/>
          </a:xfrm>
        </p:spPr>
        <p:txBody>
          <a:bodyPr>
            <a:normAutofit/>
          </a:bodyPr>
          <a:lstStyle/>
          <a:p>
            <a:r>
              <a:rPr lang="en-US" sz="9400" dirty="0" err="1"/>
              <a:t>Oximetry</a:t>
            </a:r>
            <a:endParaRPr lang="en-US" sz="9400" dirty="0"/>
          </a:p>
        </p:txBody>
      </p:sp>
      <p:sp>
        <p:nvSpPr>
          <p:cNvPr id="4" name="Footer Placeholder 3"/>
          <p:cNvSpPr>
            <a:spLocks noGrp="1"/>
          </p:cNvSpPr>
          <p:nvPr>
            <p:ph type="ftr" sz="quarter" idx="11"/>
          </p:nvPr>
        </p:nvSpPr>
        <p:spPr>
          <a:xfrm>
            <a:off x="2238900" y="9001127"/>
            <a:ext cx="14289988" cy="1152076"/>
          </a:xfrm>
        </p:spPr>
        <p:txBody>
          <a:bodyPr/>
          <a:lstStyle/>
          <a:p>
            <a:pPr algn="ctr"/>
            <a:r>
              <a:rPr lang="en-AU" dirty="0"/>
              <a:t>Sleep Medicine, 50 Smith Street Charlestown, NSW 2290  </a:t>
            </a:r>
          </a:p>
          <a:p>
            <a:pPr algn="ctr"/>
            <a:r>
              <a:rPr lang="en-AU" dirty="0"/>
              <a:t>Warners Bay Private Hospital </a:t>
            </a:r>
            <a:endParaRPr lang="en-US" dirty="0"/>
          </a:p>
          <a:p>
            <a:endParaRPr lang="en-US" dirty="0"/>
          </a:p>
          <a:p>
            <a:pPr algn="ctr"/>
            <a:endParaRPr kumimoji="0"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195400" y="5100639"/>
            <a:ext cx="11341418" cy="3796926"/>
          </a:xfrm>
        </p:spPr>
        <p:txBody>
          <a:bodyPr>
            <a:normAutofit fontScale="85000" lnSpcReduction="20000"/>
          </a:bodyPr>
          <a:lstStyle/>
          <a:p>
            <a:r>
              <a:rPr lang="en-US" sz="8500" dirty="0">
                <a:solidFill>
                  <a:schemeClr val="tx1"/>
                </a:solidFill>
              </a:rPr>
              <a:t>Like a (comfortable)peg you wear the oximeter on your finger overnight while you are sleeping.</a:t>
            </a:r>
          </a:p>
        </p:txBody>
      </p:sp>
      <p:sp>
        <p:nvSpPr>
          <p:cNvPr id="3" name="Title 2"/>
          <p:cNvSpPr>
            <a:spLocks noGrp="1"/>
          </p:cNvSpPr>
          <p:nvPr>
            <p:ph type="ctrTitle"/>
          </p:nvPr>
        </p:nvSpPr>
        <p:spPr>
          <a:xfrm>
            <a:off x="900115" y="2876647"/>
            <a:ext cx="16202025" cy="1929408"/>
          </a:xfrm>
        </p:spPr>
        <p:txBody>
          <a:bodyPr>
            <a:normAutofit/>
          </a:bodyPr>
          <a:lstStyle/>
          <a:p>
            <a:r>
              <a:rPr lang="en-US" sz="9400" dirty="0" err="1"/>
              <a:t>Oximetry</a:t>
            </a:r>
            <a:endParaRPr lang="en-US" sz="9400" dirty="0"/>
          </a:p>
        </p:txBody>
      </p:sp>
      <p:sp>
        <p:nvSpPr>
          <p:cNvPr id="4" name="Footer Placeholder 3"/>
          <p:cNvSpPr>
            <a:spLocks noGrp="1"/>
          </p:cNvSpPr>
          <p:nvPr>
            <p:ph type="ftr" sz="quarter" idx="11"/>
          </p:nvPr>
        </p:nvSpPr>
        <p:spPr>
          <a:xfrm>
            <a:off x="2238900" y="9001127"/>
            <a:ext cx="14289988" cy="1224084"/>
          </a:xfrm>
        </p:spPr>
        <p:txBody>
          <a:bodyPr/>
          <a:lstStyle/>
          <a:p>
            <a:pPr algn="ctr"/>
            <a:r>
              <a:rPr lang="en-AU" dirty="0"/>
              <a:t>Sleep Medicine, 50 Smith Street Charlestown, NSW 2290  </a:t>
            </a:r>
          </a:p>
          <a:p>
            <a:pPr algn="ctr"/>
            <a:r>
              <a:rPr lang="en-AU" dirty="0"/>
              <a:t>Warners Bay Private Hospital </a:t>
            </a:r>
            <a:endParaRPr lang="en-US" dirty="0"/>
          </a:p>
          <a:p>
            <a:endParaRPr lang="en-US" dirty="0"/>
          </a:p>
          <a:p>
            <a:pPr algn="ctr"/>
            <a:endParaRPr kumimoji="0"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302695" y="5365142"/>
            <a:ext cx="13396864" cy="3796926"/>
          </a:xfrm>
        </p:spPr>
        <p:txBody>
          <a:bodyPr>
            <a:noAutofit/>
          </a:bodyPr>
          <a:lstStyle/>
          <a:p>
            <a:r>
              <a:rPr lang="en-US" sz="6000" dirty="0">
                <a:solidFill>
                  <a:schemeClr val="tx1"/>
                </a:solidFill>
              </a:rPr>
              <a:t>The technician will explain the device and what to do at your appointment.</a:t>
            </a:r>
          </a:p>
          <a:p>
            <a:r>
              <a:rPr lang="en-US" sz="6000" dirty="0">
                <a:solidFill>
                  <a:schemeClr val="tx1"/>
                </a:solidFill>
              </a:rPr>
              <a:t>Oximetry cost $70 for the take home overnight test</a:t>
            </a:r>
          </a:p>
        </p:txBody>
      </p:sp>
      <p:sp>
        <p:nvSpPr>
          <p:cNvPr id="3" name="Title 2"/>
          <p:cNvSpPr>
            <a:spLocks noGrp="1"/>
          </p:cNvSpPr>
          <p:nvPr>
            <p:ph type="ctrTitle"/>
          </p:nvPr>
        </p:nvSpPr>
        <p:spPr>
          <a:xfrm>
            <a:off x="900115" y="2876647"/>
            <a:ext cx="16202025" cy="1929408"/>
          </a:xfrm>
        </p:spPr>
        <p:txBody>
          <a:bodyPr>
            <a:normAutofit/>
          </a:bodyPr>
          <a:lstStyle/>
          <a:p>
            <a:r>
              <a:rPr lang="en-US" sz="9400" dirty="0" err="1"/>
              <a:t>Oximetry</a:t>
            </a:r>
            <a:endParaRPr lang="en-US" sz="9400" dirty="0"/>
          </a:p>
        </p:txBody>
      </p:sp>
      <p:sp>
        <p:nvSpPr>
          <p:cNvPr id="4" name="Footer Placeholder 3"/>
          <p:cNvSpPr>
            <a:spLocks noGrp="1"/>
          </p:cNvSpPr>
          <p:nvPr>
            <p:ph type="ftr" sz="quarter" idx="11"/>
          </p:nvPr>
        </p:nvSpPr>
        <p:spPr>
          <a:xfrm>
            <a:off x="2047516" y="9865171"/>
            <a:ext cx="14289988" cy="456059"/>
          </a:xfrm>
        </p:spPr>
        <p:txBody>
          <a:bodyPr/>
          <a:lstStyle/>
          <a:p>
            <a:pPr algn="ctr"/>
            <a:r>
              <a:rPr lang="en-AU" dirty="0"/>
              <a:t>Sleep Medicine, 50 Smith Street Charlestown, NSW 2290  </a:t>
            </a:r>
          </a:p>
          <a:p>
            <a:pPr algn="ctr"/>
            <a:r>
              <a:rPr lang="en-AU" dirty="0"/>
              <a:t>Warners Bay Private Hospital </a:t>
            </a:r>
            <a:endParaRPr lang="en-US" dirty="0"/>
          </a:p>
          <a:p>
            <a:endParaRPr lang="en-US" dirty="0"/>
          </a:p>
          <a:p>
            <a:pPr algn="ctr"/>
            <a:endParaRPr kumimoji="0"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13335" y="5504237"/>
            <a:ext cx="15175583" cy="3796926"/>
          </a:xfrm>
        </p:spPr>
        <p:txBody>
          <a:bodyPr>
            <a:normAutofit/>
          </a:bodyPr>
          <a:lstStyle/>
          <a:p>
            <a:r>
              <a:rPr lang="en-US" sz="6000" dirty="0">
                <a:solidFill>
                  <a:schemeClr val="tx1"/>
                </a:solidFill>
              </a:rPr>
              <a:t>Please check in with the reception staff on arrival and again if you have not been </a:t>
            </a:r>
          </a:p>
          <a:p>
            <a:r>
              <a:rPr lang="en-US" sz="6000" dirty="0">
                <a:solidFill>
                  <a:schemeClr val="tx1"/>
                </a:solidFill>
              </a:rPr>
              <a:t>called within 30minutes.</a:t>
            </a:r>
          </a:p>
          <a:p>
            <a:pPr algn="just"/>
            <a:endParaRPr lang="en-US" sz="8500" dirty="0"/>
          </a:p>
        </p:txBody>
      </p:sp>
      <p:sp>
        <p:nvSpPr>
          <p:cNvPr id="3" name="Title 2"/>
          <p:cNvSpPr>
            <a:spLocks noGrp="1"/>
          </p:cNvSpPr>
          <p:nvPr>
            <p:ph type="ctrTitle"/>
          </p:nvPr>
        </p:nvSpPr>
        <p:spPr/>
        <p:txBody>
          <a:bodyPr>
            <a:normAutofit/>
          </a:bodyPr>
          <a:lstStyle/>
          <a:p>
            <a:r>
              <a:rPr lang="en-US" sz="11300" dirty="0"/>
              <a:t>Sleep Medicine</a:t>
            </a:r>
          </a:p>
        </p:txBody>
      </p:sp>
      <p:sp>
        <p:nvSpPr>
          <p:cNvPr id="4" name="Footer Placeholder 3"/>
          <p:cNvSpPr>
            <a:spLocks noGrp="1"/>
          </p:cNvSpPr>
          <p:nvPr>
            <p:ph type="ftr" sz="quarter" idx="11"/>
          </p:nvPr>
        </p:nvSpPr>
        <p:spPr>
          <a:xfrm>
            <a:off x="2238900" y="9361115"/>
            <a:ext cx="14289988" cy="864096"/>
          </a:xfrm>
        </p:spPr>
        <p:txBody>
          <a:bodyPr/>
          <a:lstStyle/>
          <a:p>
            <a:pPr algn="ctr"/>
            <a:r>
              <a:rPr lang="en-AU" dirty="0"/>
              <a:t>Sleep Medicine, 50 Smith Street Charlestown, NSW 2290  </a:t>
            </a:r>
          </a:p>
          <a:p>
            <a:pPr algn="ctr"/>
            <a:r>
              <a:rPr lang="en-AU" dirty="0"/>
              <a:t>Warners Bay Private Hospital </a:t>
            </a:r>
            <a:endParaRPr lang="en-US" dirty="0"/>
          </a:p>
          <a:p>
            <a:pPr algn="ctr"/>
            <a:endParaRPr lang="en-US" dirty="0"/>
          </a:p>
          <a:p>
            <a:pPr algn="ctr"/>
            <a:endParaRPr kumimoji="0" lang="en-US" dirty="0"/>
          </a:p>
        </p:txBody>
      </p:sp>
    </p:spTree>
    <p:extLst>
      <p:ext uri="{BB962C8B-B14F-4D97-AF65-F5344CB8AC3E}">
        <p14:creationId xmlns:p14="http://schemas.microsoft.com/office/powerpoint/2010/main" val="3865992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52253" y="5100639"/>
            <a:ext cx="15841760" cy="3796926"/>
          </a:xfrm>
        </p:spPr>
        <p:txBody>
          <a:bodyPr>
            <a:normAutofit/>
          </a:bodyPr>
          <a:lstStyle/>
          <a:p>
            <a:r>
              <a:rPr lang="en-US" sz="4000" dirty="0">
                <a:solidFill>
                  <a:schemeClr val="tx1"/>
                </a:solidFill>
              </a:rPr>
              <a:t>Actigraphy is a watch you wear usually for 1 week. You wear it at all times except for when showering or bathing – it cannot get wet. </a:t>
            </a:r>
          </a:p>
          <a:p>
            <a:endParaRPr lang="en-US" sz="4000" dirty="0">
              <a:solidFill>
                <a:schemeClr val="tx1"/>
              </a:solidFill>
            </a:endParaRPr>
          </a:p>
          <a:p>
            <a:r>
              <a:rPr lang="en-US" sz="4000" dirty="0">
                <a:solidFill>
                  <a:schemeClr val="tx1"/>
                </a:solidFill>
              </a:rPr>
              <a:t>It is important to keep a diary at the same time that you wear the watch. </a:t>
            </a:r>
            <a:r>
              <a:rPr lang="en-US" sz="4000">
                <a:solidFill>
                  <a:schemeClr val="tx1"/>
                </a:solidFill>
              </a:rPr>
              <a:t>Our technician </a:t>
            </a:r>
            <a:r>
              <a:rPr lang="en-US" sz="4000" dirty="0">
                <a:solidFill>
                  <a:schemeClr val="tx1"/>
                </a:solidFill>
              </a:rPr>
              <a:t>will give you a diary sheet to complete.</a:t>
            </a:r>
          </a:p>
        </p:txBody>
      </p:sp>
      <p:sp>
        <p:nvSpPr>
          <p:cNvPr id="3" name="Title 2"/>
          <p:cNvSpPr>
            <a:spLocks noGrp="1"/>
          </p:cNvSpPr>
          <p:nvPr>
            <p:ph type="ctrTitle"/>
          </p:nvPr>
        </p:nvSpPr>
        <p:spPr>
          <a:xfrm>
            <a:off x="900115" y="2876647"/>
            <a:ext cx="16202025" cy="1929408"/>
          </a:xfrm>
        </p:spPr>
        <p:txBody>
          <a:bodyPr>
            <a:normAutofit/>
          </a:bodyPr>
          <a:lstStyle/>
          <a:p>
            <a:r>
              <a:rPr lang="en-US" sz="9400" dirty="0"/>
              <a:t>Actigraphy</a:t>
            </a:r>
          </a:p>
        </p:txBody>
      </p:sp>
      <p:sp>
        <p:nvSpPr>
          <p:cNvPr id="4" name="Footer Placeholder 3"/>
          <p:cNvSpPr>
            <a:spLocks noGrp="1"/>
          </p:cNvSpPr>
          <p:nvPr>
            <p:ph type="ftr" sz="quarter" idx="11"/>
          </p:nvPr>
        </p:nvSpPr>
        <p:spPr>
          <a:xfrm>
            <a:off x="2376389" y="8929067"/>
            <a:ext cx="14289988" cy="1656184"/>
          </a:xfrm>
        </p:spPr>
        <p:txBody>
          <a:bodyPr/>
          <a:lstStyle/>
          <a:p>
            <a:pPr algn="ctr"/>
            <a:r>
              <a:rPr lang="en-AU" dirty="0"/>
              <a:t>Sleep Medicine, 50 Smith Street Charlestown, NSW 2290  </a:t>
            </a:r>
          </a:p>
          <a:p>
            <a:pPr algn="ctr"/>
            <a:r>
              <a:rPr lang="en-AU" dirty="0"/>
              <a:t>Warners Bay Private </a:t>
            </a:r>
            <a:r>
              <a:rPr lang="en-AU" dirty="0" smtClean="0"/>
              <a:t>Hospital</a:t>
            </a:r>
            <a:endParaRPr lang="en-US" dirty="0"/>
          </a:p>
          <a:p>
            <a:pPr algn="ctr"/>
            <a:endParaRPr lang="en-US" dirty="0"/>
          </a:p>
          <a:p>
            <a:pPr algn="ctr"/>
            <a:endParaRPr kumimoji="0" lang="en-US" dirty="0"/>
          </a:p>
        </p:txBody>
      </p:sp>
    </p:spTree>
    <p:extLst>
      <p:ext uri="{BB962C8B-B14F-4D97-AF65-F5344CB8AC3E}">
        <p14:creationId xmlns:p14="http://schemas.microsoft.com/office/powerpoint/2010/main" val="4041114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92213" y="5100639"/>
            <a:ext cx="16201800" cy="3796926"/>
          </a:xfrm>
        </p:spPr>
        <p:txBody>
          <a:bodyPr>
            <a:normAutofit/>
          </a:bodyPr>
          <a:lstStyle/>
          <a:p>
            <a:r>
              <a:rPr lang="en-US" sz="4000" dirty="0">
                <a:solidFill>
                  <a:schemeClr val="tx1"/>
                </a:solidFill>
              </a:rPr>
              <a:t>The watch records your activity and may be used to monitor your sleep due to your periods of lack of movement while sleeping. </a:t>
            </a:r>
          </a:p>
          <a:p>
            <a:endParaRPr lang="en-US" sz="4000" dirty="0">
              <a:solidFill>
                <a:schemeClr val="tx1"/>
              </a:solidFill>
            </a:endParaRPr>
          </a:p>
          <a:p>
            <a:r>
              <a:rPr lang="en-US" sz="4000" dirty="0">
                <a:solidFill>
                  <a:schemeClr val="tx1"/>
                </a:solidFill>
              </a:rPr>
              <a:t>This is why it is important to keep a diary at the same time – so both  the diary and watch recording may be compared.</a:t>
            </a:r>
          </a:p>
        </p:txBody>
      </p:sp>
      <p:sp>
        <p:nvSpPr>
          <p:cNvPr id="3" name="Title 2"/>
          <p:cNvSpPr>
            <a:spLocks noGrp="1"/>
          </p:cNvSpPr>
          <p:nvPr>
            <p:ph type="ctrTitle"/>
          </p:nvPr>
        </p:nvSpPr>
        <p:spPr>
          <a:xfrm>
            <a:off x="900115" y="2876647"/>
            <a:ext cx="16202025" cy="1929408"/>
          </a:xfrm>
        </p:spPr>
        <p:txBody>
          <a:bodyPr>
            <a:normAutofit/>
          </a:bodyPr>
          <a:lstStyle/>
          <a:p>
            <a:r>
              <a:rPr lang="en-US" sz="9400" dirty="0"/>
              <a:t>Actigraphy</a:t>
            </a:r>
          </a:p>
        </p:txBody>
      </p:sp>
      <p:sp>
        <p:nvSpPr>
          <p:cNvPr id="4" name="Footer Placeholder 3"/>
          <p:cNvSpPr>
            <a:spLocks noGrp="1"/>
          </p:cNvSpPr>
          <p:nvPr>
            <p:ph type="ftr" sz="quarter" idx="11"/>
          </p:nvPr>
        </p:nvSpPr>
        <p:spPr>
          <a:xfrm>
            <a:off x="2238900" y="9001127"/>
            <a:ext cx="14289988" cy="1224084"/>
          </a:xfrm>
        </p:spPr>
        <p:txBody>
          <a:bodyPr/>
          <a:lstStyle/>
          <a:p>
            <a:pPr algn="ctr"/>
            <a:r>
              <a:rPr lang="en-AU" dirty="0"/>
              <a:t>Sleep Medicine, 50 Smith Street Charlestown, NSW 2290  </a:t>
            </a:r>
          </a:p>
          <a:p>
            <a:pPr algn="ctr"/>
            <a:r>
              <a:rPr lang="en-AU" dirty="0"/>
              <a:t>Warners Bay Private Hospital </a:t>
            </a:r>
            <a:endParaRPr lang="en-US" dirty="0"/>
          </a:p>
          <a:p>
            <a:endParaRPr lang="en-US" dirty="0"/>
          </a:p>
          <a:p>
            <a:pPr algn="ctr"/>
            <a:endParaRPr kumimoji="0" lang="en-US" dirty="0"/>
          </a:p>
        </p:txBody>
      </p:sp>
    </p:spTree>
    <p:extLst>
      <p:ext uri="{BB962C8B-B14F-4D97-AF65-F5344CB8AC3E}">
        <p14:creationId xmlns:p14="http://schemas.microsoft.com/office/powerpoint/2010/main" val="4041114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80245" y="3600475"/>
            <a:ext cx="15535623" cy="5556672"/>
          </a:xfrm>
        </p:spPr>
        <p:txBody>
          <a:bodyPr>
            <a:normAutofit fontScale="92500" lnSpcReduction="10000"/>
          </a:bodyPr>
          <a:lstStyle/>
          <a:p>
            <a:pPr algn="just"/>
            <a:endParaRPr lang="en-US" sz="4300" dirty="0">
              <a:solidFill>
                <a:schemeClr val="tx1"/>
              </a:solidFill>
            </a:endParaRPr>
          </a:p>
          <a:p>
            <a:pPr algn="just"/>
            <a:endParaRPr lang="en-US" sz="4300" dirty="0">
              <a:solidFill>
                <a:schemeClr val="tx1"/>
              </a:solidFill>
            </a:endParaRPr>
          </a:p>
          <a:p>
            <a:pPr marL="1143000" indent="-1143000" algn="just">
              <a:buFont typeface="Arial" panose="020B0604020202020204" pitchFamily="34" charset="0"/>
              <a:buChar char="•"/>
            </a:pPr>
            <a:r>
              <a:rPr lang="en-US" sz="4300" dirty="0">
                <a:solidFill>
                  <a:schemeClr val="tx1"/>
                </a:solidFill>
              </a:rPr>
              <a:t>Inpatient (in hospital) testing may incur an excess for you depending on your private health fund. This relates to the bed fee – not the test</a:t>
            </a:r>
          </a:p>
          <a:p>
            <a:pPr marL="1143000" indent="-1143000" algn="just">
              <a:buFont typeface="Arial" panose="020B0604020202020204" pitchFamily="34" charset="0"/>
              <a:buChar char="•"/>
            </a:pPr>
            <a:endParaRPr lang="en-US" sz="4300" dirty="0">
              <a:solidFill>
                <a:schemeClr val="tx1"/>
              </a:solidFill>
            </a:endParaRPr>
          </a:p>
          <a:p>
            <a:pPr marL="1143000" indent="-1143000" algn="just">
              <a:buFont typeface="Arial" panose="020B0604020202020204" pitchFamily="34" charset="0"/>
              <a:buChar char="•"/>
            </a:pPr>
            <a:r>
              <a:rPr lang="en-US" sz="4300" dirty="0">
                <a:solidFill>
                  <a:schemeClr val="tx1"/>
                </a:solidFill>
              </a:rPr>
              <a:t>The item number for a Sleep Study in hospital is </a:t>
            </a:r>
            <a:r>
              <a:rPr lang="en-US" sz="4300" dirty="0" smtClean="0">
                <a:solidFill>
                  <a:schemeClr val="tx1"/>
                </a:solidFill>
              </a:rPr>
              <a:t>12203, the number may be different if you are having CPAP or another treatment</a:t>
            </a:r>
            <a:endParaRPr lang="en-US" sz="4300" dirty="0">
              <a:solidFill>
                <a:schemeClr val="tx1"/>
              </a:solidFill>
            </a:endParaRPr>
          </a:p>
          <a:p>
            <a:pPr marL="1143000" indent="-1143000" algn="just">
              <a:buFont typeface="Arial" panose="020B0604020202020204" pitchFamily="34" charset="0"/>
              <a:buChar char="•"/>
            </a:pPr>
            <a:endParaRPr lang="en-US" sz="4300" dirty="0"/>
          </a:p>
        </p:txBody>
      </p:sp>
      <p:sp>
        <p:nvSpPr>
          <p:cNvPr id="3" name="Title 2"/>
          <p:cNvSpPr>
            <a:spLocks noGrp="1"/>
          </p:cNvSpPr>
          <p:nvPr>
            <p:ph type="ctrTitle"/>
          </p:nvPr>
        </p:nvSpPr>
        <p:spPr/>
        <p:txBody>
          <a:bodyPr>
            <a:normAutofit/>
          </a:bodyPr>
          <a:lstStyle/>
          <a:p>
            <a:r>
              <a:rPr lang="en-US" sz="11300" dirty="0"/>
              <a:t>Costs – for testing</a:t>
            </a:r>
          </a:p>
        </p:txBody>
      </p:sp>
      <p:sp>
        <p:nvSpPr>
          <p:cNvPr id="4" name="Footer Placeholder 3"/>
          <p:cNvSpPr>
            <a:spLocks noGrp="1"/>
          </p:cNvSpPr>
          <p:nvPr>
            <p:ph type="ftr" sz="quarter" idx="11"/>
          </p:nvPr>
        </p:nvSpPr>
        <p:spPr>
          <a:xfrm>
            <a:off x="2238900" y="9361115"/>
            <a:ext cx="14289988" cy="864096"/>
          </a:xfrm>
        </p:spPr>
        <p:txBody>
          <a:bodyPr/>
          <a:lstStyle/>
          <a:p>
            <a:pPr algn="ctr"/>
            <a:r>
              <a:rPr lang="en-AU" dirty="0"/>
              <a:t>Sleep Medicine, 50 Smith Street Charlestown, NSW 2290  </a:t>
            </a:r>
          </a:p>
          <a:p>
            <a:pPr algn="ctr"/>
            <a:r>
              <a:rPr lang="en-AU" dirty="0"/>
              <a:t>Warners Bay Private Hospital </a:t>
            </a:r>
            <a:endParaRPr lang="en-US" dirty="0"/>
          </a:p>
          <a:p>
            <a:endParaRPr lang="en-US" dirty="0"/>
          </a:p>
          <a:p>
            <a:pPr algn="ctr"/>
            <a:endParaRPr kumimoji="0" lang="en-US" dirty="0"/>
          </a:p>
        </p:txBody>
      </p:sp>
    </p:spTree>
    <p:extLst>
      <p:ext uri="{BB962C8B-B14F-4D97-AF65-F5344CB8AC3E}">
        <p14:creationId xmlns:p14="http://schemas.microsoft.com/office/powerpoint/2010/main" val="3801154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80245" y="4536579"/>
            <a:ext cx="15535623" cy="4620568"/>
          </a:xfrm>
        </p:spPr>
        <p:txBody>
          <a:bodyPr>
            <a:normAutofit fontScale="85000" lnSpcReduction="20000"/>
          </a:bodyPr>
          <a:lstStyle/>
          <a:p>
            <a:pPr algn="just"/>
            <a:endParaRPr lang="en-US" sz="3600" dirty="0"/>
          </a:p>
          <a:p>
            <a:pPr algn="just"/>
            <a:endParaRPr lang="en-US" sz="3600" dirty="0"/>
          </a:p>
          <a:p>
            <a:pPr marL="1143000" indent="-1143000" algn="just">
              <a:buFont typeface="Arial" panose="020B0604020202020204" pitchFamily="34" charset="0"/>
              <a:buChar char="•"/>
            </a:pPr>
            <a:r>
              <a:rPr lang="en-US" sz="3600" dirty="0">
                <a:solidFill>
                  <a:schemeClr val="tx1"/>
                </a:solidFill>
              </a:rPr>
              <a:t>First visit will be $130 out of pocket ($262.30 or $361.35) upfront and all but $130 is reimbursed)</a:t>
            </a:r>
          </a:p>
          <a:p>
            <a:pPr marL="1143000" indent="-1143000" algn="just">
              <a:buFont typeface="Arial" panose="020B0604020202020204" pitchFamily="34" charset="0"/>
              <a:buChar char="•"/>
            </a:pPr>
            <a:endParaRPr lang="en-US" sz="3600" dirty="0">
              <a:solidFill>
                <a:schemeClr val="tx1"/>
              </a:solidFill>
            </a:endParaRPr>
          </a:p>
          <a:p>
            <a:pPr marL="1143000" indent="-1143000" algn="just">
              <a:buFont typeface="Arial" panose="020B0604020202020204" pitchFamily="34" charset="0"/>
              <a:buChar char="•"/>
            </a:pPr>
            <a:r>
              <a:rPr lang="en-US" sz="3600" dirty="0">
                <a:solidFill>
                  <a:schemeClr val="tx1"/>
                </a:solidFill>
              </a:rPr>
              <a:t>First visit will be $20 out of pocket ($152.30 or $251.35 upfront) and all but $20 is reimbursed) </a:t>
            </a:r>
            <a:r>
              <a:rPr lang="en-US" sz="3600" b="1" i="1" u="sng" dirty="0">
                <a:solidFill>
                  <a:schemeClr val="tx1"/>
                </a:solidFill>
              </a:rPr>
              <a:t>for pensioners and Health Care Card holders</a:t>
            </a:r>
          </a:p>
          <a:p>
            <a:pPr algn="just"/>
            <a:endParaRPr lang="en-US" sz="3600" b="1" i="1" u="sng" dirty="0">
              <a:solidFill>
                <a:schemeClr val="tx1"/>
              </a:solidFill>
            </a:endParaRPr>
          </a:p>
          <a:p>
            <a:pPr marL="1143000" indent="-1143000" algn="just">
              <a:buFont typeface="Arial" panose="020B0604020202020204" pitchFamily="34" charset="0"/>
              <a:buChar char="•"/>
            </a:pPr>
            <a:r>
              <a:rPr lang="en-US" sz="3600" dirty="0">
                <a:solidFill>
                  <a:schemeClr val="tx1"/>
                </a:solidFill>
              </a:rPr>
              <a:t>Subsequent visits $40.00 and $10.00 for pensioners and Health Care Card Holders</a:t>
            </a:r>
          </a:p>
          <a:p>
            <a:pPr marL="1143000" indent="-1143000" algn="just">
              <a:buFont typeface="Arial" panose="020B0604020202020204" pitchFamily="34" charset="0"/>
              <a:buChar char="•"/>
            </a:pPr>
            <a:endParaRPr lang="en-US" sz="4300" dirty="0"/>
          </a:p>
        </p:txBody>
      </p:sp>
      <p:sp>
        <p:nvSpPr>
          <p:cNvPr id="3" name="Title 2"/>
          <p:cNvSpPr>
            <a:spLocks noGrp="1"/>
          </p:cNvSpPr>
          <p:nvPr>
            <p:ph type="ctrTitle"/>
          </p:nvPr>
        </p:nvSpPr>
        <p:spPr/>
        <p:txBody>
          <a:bodyPr>
            <a:normAutofit/>
          </a:bodyPr>
          <a:lstStyle/>
          <a:p>
            <a:r>
              <a:rPr lang="en-US" sz="8000" dirty="0"/>
              <a:t>Costs to see the specialist</a:t>
            </a:r>
          </a:p>
        </p:txBody>
      </p:sp>
      <p:sp>
        <p:nvSpPr>
          <p:cNvPr id="4" name="Footer Placeholder 3"/>
          <p:cNvSpPr>
            <a:spLocks noGrp="1"/>
          </p:cNvSpPr>
          <p:nvPr>
            <p:ph type="ftr" sz="quarter" idx="11"/>
          </p:nvPr>
        </p:nvSpPr>
        <p:spPr>
          <a:xfrm>
            <a:off x="2238900" y="9361115"/>
            <a:ext cx="14289988" cy="864096"/>
          </a:xfrm>
        </p:spPr>
        <p:txBody>
          <a:bodyPr/>
          <a:lstStyle/>
          <a:p>
            <a:pPr algn="ctr"/>
            <a:r>
              <a:rPr lang="en-AU" dirty="0"/>
              <a:t>Sleep Medicine, 50 Smith Street Charlestown, NSW 2290  </a:t>
            </a:r>
          </a:p>
          <a:p>
            <a:pPr algn="ctr"/>
            <a:r>
              <a:rPr lang="en-AU" dirty="0"/>
              <a:t>Warners Bay Private Hospital </a:t>
            </a:r>
            <a:endParaRPr lang="en-US" dirty="0"/>
          </a:p>
          <a:p>
            <a:endParaRPr lang="en-US" dirty="0"/>
          </a:p>
          <a:p>
            <a:pPr algn="ctr"/>
            <a:endParaRPr kumimoji="0" lang="en-US" dirty="0"/>
          </a:p>
        </p:txBody>
      </p:sp>
    </p:spTree>
    <p:extLst>
      <p:ext uri="{BB962C8B-B14F-4D97-AF65-F5344CB8AC3E}">
        <p14:creationId xmlns:p14="http://schemas.microsoft.com/office/powerpoint/2010/main" val="3920114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11300" dirty="0"/>
              <a:t>World Sleep Day</a:t>
            </a:r>
          </a:p>
        </p:txBody>
      </p:sp>
      <p:sp>
        <p:nvSpPr>
          <p:cNvPr id="4" name="Footer Placeholder 3"/>
          <p:cNvSpPr>
            <a:spLocks noGrp="1"/>
          </p:cNvSpPr>
          <p:nvPr>
            <p:ph type="ftr" sz="quarter" idx="11"/>
          </p:nvPr>
        </p:nvSpPr>
        <p:spPr>
          <a:xfrm>
            <a:off x="1944341" y="8857059"/>
            <a:ext cx="15246006" cy="1080068"/>
          </a:xfrm>
        </p:spPr>
        <p:txBody>
          <a:bodyPr/>
          <a:lstStyle/>
          <a:p>
            <a:pPr algn="ctr"/>
            <a:r>
              <a:rPr lang="en-AU" dirty="0"/>
              <a:t>Sleep Medicine, 50 Smith Street Charlestown, NSW 2290  </a:t>
            </a:r>
          </a:p>
          <a:p>
            <a:pPr algn="ctr"/>
            <a:r>
              <a:rPr lang="en-AU" dirty="0"/>
              <a:t>Warners Bay Private Hospital </a:t>
            </a:r>
            <a:endParaRPr lang="en-US" dirty="0"/>
          </a:p>
          <a:p>
            <a:pPr algn="ctr"/>
            <a:endParaRPr lang="en-US" dirty="0"/>
          </a:p>
          <a:p>
            <a:pPr algn="ctr"/>
            <a:endParaRPr kumimoji="0"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800325" y="9748782"/>
            <a:ext cx="15337804" cy="720090"/>
          </a:xfrm>
        </p:spPr>
        <p:txBody>
          <a:bodyPr/>
          <a:lstStyle/>
          <a:p>
            <a:pPr algn="ctr"/>
            <a:r>
              <a:rPr lang="en-AU" dirty="0" smtClean="0"/>
              <a:t>Warners </a:t>
            </a:r>
            <a:r>
              <a:rPr lang="en-AU" dirty="0"/>
              <a:t>Bay Private Hospital </a:t>
            </a:r>
            <a:endParaRPr lang="en-US" dirty="0"/>
          </a:p>
          <a:p>
            <a:pPr algn="ctr"/>
            <a:endParaRPr kumimoji="0" lang="en-AU" dirty="0"/>
          </a:p>
        </p:txBody>
      </p:sp>
      <p:sp>
        <p:nvSpPr>
          <p:cNvPr id="3" name="TextBox 2"/>
          <p:cNvSpPr txBox="1"/>
          <p:nvPr/>
        </p:nvSpPr>
        <p:spPr>
          <a:xfrm>
            <a:off x="2088357" y="1944291"/>
            <a:ext cx="14329592" cy="4247317"/>
          </a:xfrm>
          <a:prstGeom prst="rect">
            <a:avLst/>
          </a:prstGeom>
          <a:noFill/>
        </p:spPr>
        <p:txBody>
          <a:bodyPr wrap="square" rtlCol="0">
            <a:spAutoFit/>
          </a:bodyPr>
          <a:lstStyle/>
          <a:p>
            <a:r>
              <a:rPr lang="en-AU" sz="5400" dirty="0"/>
              <a:t>From putting knowledge before wisdom,</a:t>
            </a:r>
          </a:p>
          <a:p>
            <a:pPr>
              <a:lnSpc>
                <a:spcPct val="200000"/>
              </a:lnSpc>
            </a:pPr>
            <a:r>
              <a:rPr lang="en-AU" sz="5400" dirty="0"/>
              <a:t>	science before art, cleverness before</a:t>
            </a:r>
          </a:p>
          <a:p>
            <a:pPr>
              <a:lnSpc>
                <a:spcPct val="200000"/>
              </a:lnSpc>
            </a:pPr>
            <a:r>
              <a:rPr lang="en-AU" sz="5400" dirty="0"/>
              <a:t>	common sense;</a:t>
            </a:r>
          </a:p>
        </p:txBody>
      </p:sp>
      <p:sp>
        <p:nvSpPr>
          <p:cNvPr id="4" name="Footer Placeholder 1"/>
          <p:cNvSpPr txBox="1">
            <a:spLocks/>
          </p:cNvSpPr>
          <p:nvPr/>
        </p:nvSpPr>
        <p:spPr>
          <a:xfrm>
            <a:off x="1800325" y="7848947"/>
            <a:ext cx="15337804" cy="2592298"/>
          </a:xfrm>
          <a:prstGeom prst="rect">
            <a:avLst/>
          </a:prstGeom>
        </p:spPr>
        <p:txBody>
          <a:bodyPr lIns="144015" tIns="72008" rIns="144015" bIns="72008" anchor="ctr" anchorCtr="0"/>
          <a:lstStyle>
            <a:defPPr>
              <a:defRPr lang="en-US"/>
            </a:defPPr>
            <a:lvl1pPr marL="0" algn="l" defTabSz="1645802" rtl="0" eaLnBrk="1" latinLnBrk="0" hangingPunct="1">
              <a:defRPr kumimoji="0" sz="2200" kern="1200">
                <a:solidFill>
                  <a:schemeClr val="tx2"/>
                </a:solidFill>
                <a:latin typeface="+mn-lt"/>
                <a:ea typeface="+mn-ea"/>
                <a:cs typeface="+mn-cs"/>
              </a:defRPr>
            </a:lvl1pPr>
            <a:lvl2pPr marL="822902" algn="l" defTabSz="1645802" rtl="0" eaLnBrk="1" latinLnBrk="0" hangingPunct="1">
              <a:defRPr sz="3200" kern="1200">
                <a:solidFill>
                  <a:schemeClr val="tx1"/>
                </a:solidFill>
                <a:latin typeface="+mn-lt"/>
                <a:ea typeface="+mn-ea"/>
                <a:cs typeface="+mn-cs"/>
              </a:defRPr>
            </a:lvl2pPr>
            <a:lvl3pPr marL="1645802" algn="l" defTabSz="1645802" rtl="0" eaLnBrk="1" latinLnBrk="0" hangingPunct="1">
              <a:defRPr sz="3200" kern="1200">
                <a:solidFill>
                  <a:schemeClr val="tx1"/>
                </a:solidFill>
                <a:latin typeface="+mn-lt"/>
                <a:ea typeface="+mn-ea"/>
                <a:cs typeface="+mn-cs"/>
              </a:defRPr>
            </a:lvl3pPr>
            <a:lvl4pPr marL="2468704" algn="l" defTabSz="1645802" rtl="0" eaLnBrk="1" latinLnBrk="0" hangingPunct="1">
              <a:defRPr sz="3200" kern="1200">
                <a:solidFill>
                  <a:schemeClr val="tx1"/>
                </a:solidFill>
                <a:latin typeface="+mn-lt"/>
                <a:ea typeface="+mn-ea"/>
                <a:cs typeface="+mn-cs"/>
              </a:defRPr>
            </a:lvl4pPr>
            <a:lvl5pPr marL="3291605" algn="l" defTabSz="1645802" rtl="0" eaLnBrk="1" latinLnBrk="0" hangingPunct="1">
              <a:defRPr sz="3200" kern="1200">
                <a:solidFill>
                  <a:schemeClr val="tx1"/>
                </a:solidFill>
                <a:latin typeface="+mn-lt"/>
                <a:ea typeface="+mn-ea"/>
                <a:cs typeface="+mn-cs"/>
              </a:defRPr>
            </a:lvl5pPr>
            <a:lvl6pPr marL="4114506" algn="l" defTabSz="1645802" rtl="0" eaLnBrk="1" latinLnBrk="0" hangingPunct="1">
              <a:defRPr sz="3200" kern="1200">
                <a:solidFill>
                  <a:schemeClr val="tx1"/>
                </a:solidFill>
                <a:latin typeface="+mn-lt"/>
                <a:ea typeface="+mn-ea"/>
                <a:cs typeface="+mn-cs"/>
              </a:defRPr>
            </a:lvl6pPr>
            <a:lvl7pPr marL="4937407" algn="l" defTabSz="1645802" rtl="0" eaLnBrk="1" latinLnBrk="0" hangingPunct="1">
              <a:defRPr sz="3200" kern="1200">
                <a:solidFill>
                  <a:schemeClr val="tx1"/>
                </a:solidFill>
                <a:latin typeface="+mn-lt"/>
                <a:ea typeface="+mn-ea"/>
                <a:cs typeface="+mn-cs"/>
              </a:defRPr>
            </a:lvl7pPr>
            <a:lvl8pPr marL="5760309" algn="l" defTabSz="1645802" rtl="0" eaLnBrk="1" latinLnBrk="0" hangingPunct="1">
              <a:defRPr sz="3200" kern="1200">
                <a:solidFill>
                  <a:schemeClr val="tx1"/>
                </a:solidFill>
                <a:latin typeface="+mn-lt"/>
                <a:ea typeface="+mn-ea"/>
                <a:cs typeface="+mn-cs"/>
              </a:defRPr>
            </a:lvl8pPr>
            <a:lvl9pPr marL="6583210" algn="l" defTabSz="1645802" rtl="0" eaLnBrk="1" latinLnBrk="0" hangingPunct="1">
              <a:defRPr sz="3200" kern="1200">
                <a:solidFill>
                  <a:schemeClr val="tx1"/>
                </a:solidFill>
                <a:latin typeface="+mn-lt"/>
                <a:ea typeface="+mn-ea"/>
                <a:cs typeface="+mn-cs"/>
              </a:defRPr>
            </a:lvl9pPr>
          </a:lstStyle>
          <a:p>
            <a:endParaRPr lang="en-AU" dirty="0"/>
          </a:p>
          <a:p>
            <a:endParaRPr lang="en-AU" dirty="0"/>
          </a:p>
          <a:p>
            <a:endParaRPr lang="en-AU" dirty="0"/>
          </a:p>
          <a:p>
            <a:pPr algn="ctr"/>
            <a:r>
              <a:rPr lang="en-AU" dirty="0"/>
              <a:t>Sleep Medicine, 50 Smith Street Charlestown, NSW 2290 </a:t>
            </a:r>
          </a:p>
        </p:txBody>
      </p:sp>
    </p:spTree>
    <p:extLst>
      <p:ext uri="{BB962C8B-B14F-4D97-AF65-F5344CB8AC3E}">
        <p14:creationId xmlns:p14="http://schemas.microsoft.com/office/powerpoint/2010/main" val="2627221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315" y="1260577"/>
            <a:ext cx="13771722" cy="1304785"/>
          </a:xfrm>
        </p:spPr>
        <p:txBody>
          <a:bodyPr/>
          <a:lstStyle/>
          <a:p>
            <a:r>
              <a:rPr lang="en-US" dirty="0"/>
              <a:t>World Sleep Day (WSD)</a:t>
            </a:r>
          </a:p>
        </p:txBody>
      </p:sp>
      <p:sp>
        <p:nvSpPr>
          <p:cNvPr id="3" name="Content Placeholder 2"/>
          <p:cNvSpPr>
            <a:spLocks noGrp="1"/>
          </p:cNvSpPr>
          <p:nvPr>
            <p:ph sz="quarter" idx="1"/>
          </p:nvPr>
        </p:nvSpPr>
        <p:spPr>
          <a:xfrm>
            <a:off x="1800325" y="3000376"/>
            <a:ext cx="14185576" cy="6000750"/>
          </a:xfrm>
        </p:spPr>
        <p:txBody>
          <a:bodyPr>
            <a:normAutofit/>
          </a:bodyPr>
          <a:lstStyle/>
          <a:p>
            <a:pPr algn="just">
              <a:buNone/>
            </a:pPr>
            <a:r>
              <a:rPr lang="en-US" b="1" dirty="0">
                <a:latin typeface="Times New Roman" pitchFamily="18" charset="0"/>
                <a:cs typeface="Times New Roman" pitchFamily="18" charset="0"/>
              </a:rPr>
              <a:t> 	</a:t>
            </a:r>
            <a:r>
              <a:rPr lang="en-US" sz="4800" b="1" dirty="0">
                <a:latin typeface="Times New Roman" pitchFamily="18" charset="0"/>
                <a:cs typeface="Times New Roman" pitchFamily="18" charset="0"/>
              </a:rPr>
              <a:t>WSD is organized by the World Sleep Day Committee of the World Association of Sleep Medicine (WASM), and aims to lessen the burden of sleep problems on society through better prevention and management of sleep disorders. </a:t>
            </a:r>
            <a:endParaRPr lang="en-US" b="1" dirty="0">
              <a:latin typeface="Times New Roman" pitchFamily="18" charset="0"/>
              <a:cs typeface="Times New Roman" pitchFamily="18" charset="0"/>
            </a:endParaRPr>
          </a:p>
          <a:p>
            <a:pPr algn="just">
              <a:buNone/>
            </a:pPr>
            <a:endParaRPr lang="en-US" b="1" dirty="0">
              <a:latin typeface="Times New Roman" pitchFamily="18" charset="0"/>
              <a:cs typeface="Times New Roman" pitchFamily="18" charset="0"/>
            </a:endParaRPr>
          </a:p>
          <a:p>
            <a:pPr>
              <a:buNone/>
            </a:pPr>
            <a:endParaRPr lang="en-US" dirty="0"/>
          </a:p>
        </p:txBody>
      </p:sp>
      <p:sp>
        <p:nvSpPr>
          <p:cNvPr id="4" name="Footer Placeholder 3"/>
          <p:cNvSpPr>
            <a:spLocks noGrp="1"/>
          </p:cNvSpPr>
          <p:nvPr>
            <p:ph type="ftr" sz="quarter" idx="11"/>
          </p:nvPr>
        </p:nvSpPr>
        <p:spPr>
          <a:xfrm>
            <a:off x="2238900" y="9001127"/>
            <a:ext cx="14289988" cy="1224084"/>
          </a:xfrm>
        </p:spPr>
        <p:txBody>
          <a:bodyPr/>
          <a:lstStyle/>
          <a:p>
            <a:pPr algn="ctr"/>
            <a:r>
              <a:rPr lang="en-AU" dirty="0"/>
              <a:t>Sleep Medicine, 50 Smith Street Charlestown, NSW</a:t>
            </a:r>
          </a:p>
          <a:p>
            <a:pPr algn="ctr"/>
            <a:r>
              <a:rPr lang="en-AU" dirty="0"/>
              <a:t>Warners Bay Private </a:t>
            </a:r>
            <a:r>
              <a:rPr lang="en-AU" dirty="0" smtClean="0"/>
              <a:t>Hospital</a:t>
            </a:r>
            <a:endParaRPr lang="en-US" dirty="0"/>
          </a:p>
          <a:p>
            <a:endParaRPr lang="en-US" dirty="0"/>
          </a:p>
          <a:p>
            <a:endParaRPr kumimoji="0"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315" y="1260577"/>
            <a:ext cx="13771722" cy="1304785"/>
          </a:xfrm>
        </p:spPr>
        <p:txBody>
          <a:bodyPr/>
          <a:lstStyle/>
          <a:p>
            <a:r>
              <a:rPr lang="en-US" dirty="0"/>
              <a:t>World Sleep Day</a:t>
            </a:r>
          </a:p>
        </p:txBody>
      </p:sp>
      <p:sp>
        <p:nvSpPr>
          <p:cNvPr id="3" name="Content Placeholder 2"/>
          <p:cNvSpPr>
            <a:spLocks noGrp="1"/>
          </p:cNvSpPr>
          <p:nvPr>
            <p:ph sz="quarter" idx="1"/>
          </p:nvPr>
        </p:nvSpPr>
        <p:spPr>
          <a:xfrm>
            <a:off x="2520317" y="2800351"/>
            <a:ext cx="12987858" cy="6000750"/>
          </a:xfrm>
        </p:spPr>
        <p:txBody>
          <a:bodyPr>
            <a:normAutofit/>
          </a:bodyPr>
          <a:lstStyle/>
          <a:p>
            <a:pPr algn="just"/>
            <a:r>
              <a:rPr lang="en-US" sz="4400" b="1" dirty="0">
                <a:latin typeface="Times New Roman" pitchFamily="18" charset="0"/>
                <a:cs typeface="Times New Roman" pitchFamily="18" charset="0"/>
              </a:rPr>
              <a:t>WSD is an annual event intended to be a celebration of sleep and a call to action on important issues related to sleep.</a:t>
            </a:r>
          </a:p>
          <a:p>
            <a:pPr algn="just">
              <a:buNone/>
            </a:pPr>
            <a:r>
              <a:rPr lang="en-US" sz="4400" b="1" dirty="0">
                <a:latin typeface="Times New Roman" pitchFamily="18" charset="0"/>
                <a:cs typeface="Times New Roman" pitchFamily="18" charset="0"/>
              </a:rPr>
              <a:t> </a:t>
            </a:r>
          </a:p>
          <a:p>
            <a:pPr algn="just"/>
            <a:r>
              <a:rPr lang="en-US" sz="4400" b="1" dirty="0">
                <a:latin typeface="Times New Roman" pitchFamily="18" charset="0"/>
                <a:cs typeface="Times New Roman" pitchFamily="18" charset="0"/>
              </a:rPr>
              <a:t>The world sleep day is on the Friday before the March equinoxes, and therefore, the date changes each year.    </a:t>
            </a:r>
          </a:p>
          <a:p>
            <a:endParaRPr lang="en-US" sz="4400" dirty="0"/>
          </a:p>
        </p:txBody>
      </p:sp>
      <p:sp>
        <p:nvSpPr>
          <p:cNvPr id="4" name="Footer Placeholder 3"/>
          <p:cNvSpPr>
            <a:spLocks noGrp="1"/>
          </p:cNvSpPr>
          <p:nvPr>
            <p:ph type="ftr" sz="quarter" idx="11"/>
          </p:nvPr>
        </p:nvSpPr>
        <p:spPr>
          <a:xfrm>
            <a:off x="2238900" y="9001127"/>
            <a:ext cx="14289988" cy="720028"/>
          </a:xfrm>
        </p:spPr>
        <p:txBody>
          <a:bodyPr/>
          <a:lstStyle/>
          <a:p>
            <a:pPr algn="ctr"/>
            <a:r>
              <a:rPr lang="en-AU" dirty="0"/>
              <a:t>Sleep Medicine, 50 Smith Street Charlestown, NSW 2290  </a:t>
            </a:r>
          </a:p>
          <a:p>
            <a:pPr algn="ctr"/>
            <a:r>
              <a:rPr lang="en-AU" dirty="0"/>
              <a:t>Warners Bay Private Hospital </a:t>
            </a:r>
            <a:endParaRPr lang="en-US" dirty="0"/>
          </a:p>
          <a:p>
            <a:endParaRPr lang="en-US" dirty="0"/>
          </a:p>
          <a:p>
            <a:endParaRPr lang="en-US" dirty="0"/>
          </a:p>
          <a:p>
            <a:endParaRPr kumimoji="0"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1311" y="1242215"/>
            <a:ext cx="13907220" cy="1228636"/>
          </a:xfrm>
        </p:spPr>
        <p:txBody>
          <a:bodyPr>
            <a:normAutofit fontScale="90000"/>
          </a:bodyPr>
          <a:lstStyle/>
          <a:p>
            <a:r>
              <a:rPr lang="en-US" sz="4800" b="1" dirty="0"/>
              <a:t/>
            </a:r>
            <a:br>
              <a:rPr lang="en-US" sz="4800" b="1" dirty="0"/>
            </a:br>
            <a:r>
              <a:rPr lang="en-US" sz="4800" b="1" dirty="0"/>
              <a:t/>
            </a:r>
            <a:br>
              <a:rPr lang="en-US" sz="4800" b="1" dirty="0"/>
            </a:br>
            <a:r>
              <a:rPr lang="en-US" sz="4800" b="1" dirty="0"/>
              <a:t/>
            </a:r>
            <a:br>
              <a:rPr lang="en-US" sz="4800" b="1" dirty="0"/>
            </a:br>
            <a:r>
              <a:rPr lang="en-US" b="1" dirty="0"/>
              <a:t/>
            </a:r>
            <a:br>
              <a:rPr lang="en-US" b="1" dirty="0"/>
            </a:br>
            <a:r>
              <a:rPr lang="en-US" b="1" dirty="0"/>
              <a:t> </a:t>
            </a:r>
            <a:r>
              <a:rPr lang="en-US" sz="5700" b="1" dirty="0"/>
              <a:t>WORLD SLEEP DAY – HOW IT BEGAN</a:t>
            </a:r>
          </a:p>
        </p:txBody>
      </p:sp>
      <p:sp>
        <p:nvSpPr>
          <p:cNvPr id="3" name="Content Placeholder 2"/>
          <p:cNvSpPr>
            <a:spLocks noGrp="1"/>
          </p:cNvSpPr>
          <p:nvPr>
            <p:ph sz="quarter" idx="1"/>
          </p:nvPr>
        </p:nvSpPr>
        <p:spPr>
          <a:xfrm>
            <a:off x="1728543" y="2848893"/>
            <a:ext cx="14289988" cy="5952209"/>
          </a:xfrm>
        </p:spPr>
        <p:txBody>
          <a:bodyPr>
            <a:normAutofit lnSpcReduction="10000"/>
          </a:bodyPr>
          <a:lstStyle/>
          <a:p>
            <a:pPr algn="just"/>
            <a:r>
              <a:rPr lang="en-US" sz="6900" b="1" baseline="30000" dirty="0">
                <a:latin typeface="Times New Roman" pitchFamily="18" charset="0"/>
                <a:cs typeface="Times New Roman" pitchFamily="18" charset="0"/>
              </a:rPr>
              <a:t>The first World</a:t>
            </a:r>
            <a:r>
              <a:rPr lang="en-US" sz="6900" b="1" dirty="0">
                <a:latin typeface="Times New Roman" pitchFamily="18" charset="0"/>
                <a:cs typeface="Times New Roman" pitchFamily="18" charset="0"/>
              </a:rPr>
              <a:t> </a:t>
            </a:r>
            <a:r>
              <a:rPr lang="en-US" sz="6900" b="1" baseline="30000" dirty="0">
                <a:latin typeface="Times New Roman" pitchFamily="18" charset="0"/>
                <a:cs typeface="Times New Roman" pitchFamily="18" charset="0"/>
              </a:rPr>
              <a:t>Sleep Day was held on the 14th of March</a:t>
            </a:r>
            <a:r>
              <a:rPr lang="en-US" sz="6900" b="1" dirty="0">
                <a:latin typeface="Times New Roman" pitchFamily="18" charset="0"/>
                <a:cs typeface="Times New Roman" pitchFamily="18" charset="0"/>
              </a:rPr>
              <a:t> </a:t>
            </a:r>
            <a:r>
              <a:rPr lang="en-US" sz="6900" b="1" baseline="30000" dirty="0">
                <a:latin typeface="Times New Roman" pitchFamily="18" charset="0"/>
                <a:cs typeface="Times New Roman" pitchFamily="18" charset="0"/>
              </a:rPr>
              <a:t>2008, under the slogan ‘</a:t>
            </a:r>
            <a:r>
              <a:rPr lang="en-US" sz="6900" b="1" i="1" baseline="30000" dirty="0">
                <a:latin typeface="Times New Roman" pitchFamily="18" charset="0"/>
                <a:cs typeface="Times New Roman" pitchFamily="18" charset="0"/>
              </a:rPr>
              <a:t>Sleep well, live fully awake</a:t>
            </a:r>
            <a:r>
              <a:rPr lang="en-US" sz="6900" b="1" baseline="30000" dirty="0">
                <a:latin typeface="Times New Roman" pitchFamily="18" charset="0"/>
                <a:cs typeface="Times New Roman" pitchFamily="18" charset="0"/>
              </a:rPr>
              <a:t>’. </a:t>
            </a:r>
          </a:p>
          <a:p>
            <a:pPr algn="just"/>
            <a:endParaRPr lang="en-US" sz="6900" b="1" baseline="30000" dirty="0">
              <a:latin typeface="Times New Roman" pitchFamily="18" charset="0"/>
              <a:cs typeface="Times New Roman" pitchFamily="18" charset="0"/>
            </a:endParaRPr>
          </a:p>
          <a:p>
            <a:pPr algn="just"/>
            <a:r>
              <a:rPr lang="en-US" sz="6900" b="1" baseline="30000" dirty="0">
                <a:latin typeface="Times New Roman" pitchFamily="18" charset="0"/>
                <a:cs typeface="Times New Roman" pitchFamily="18" charset="0"/>
              </a:rPr>
              <a:t>The 2009 WSD operated under the slogan  “</a:t>
            </a:r>
            <a:r>
              <a:rPr lang="en-US" sz="6900" b="1" i="1" baseline="30000" dirty="0">
                <a:latin typeface="Times New Roman" pitchFamily="18" charset="0"/>
                <a:cs typeface="Times New Roman" pitchFamily="18" charset="0"/>
              </a:rPr>
              <a:t>Drive alert, arrive safe</a:t>
            </a:r>
            <a:r>
              <a:rPr lang="en-US" sz="6900" b="1" baseline="30000" dirty="0">
                <a:latin typeface="Times New Roman" pitchFamily="18" charset="0"/>
                <a:cs typeface="Times New Roman" pitchFamily="18" charset="0"/>
              </a:rPr>
              <a:t>” and 2010’s WSD slogan was “</a:t>
            </a:r>
            <a:r>
              <a:rPr lang="en-US" sz="6900" b="1" i="1" baseline="30000" dirty="0">
                <a:latin typeface="Times New Roman" pitchFamily="18" charset="0"/>
                <a:cs typeface="Times New Roman" pitchFamily="18" charset="0"/>
              </a:rPr>
              <a:t>Sleep well, stay healthy”</a:t>
            </a:r>
          </a:p>
          <a:p>
            <a:pPr algn="just"/>
            <a:endParaRPr lang="en-US" sz="6900" b="1" baseline="30000" dirty="0">
              <a:latin typeface="Times New Roman" pitchFamily="18" charset="0"/>
              <a:cs typeface="Times New Roman" pitchFamily="18" charset="0"/>
            </a:endParaRPr>
          </a:p>
          <a:p>
            <a:pPr>
              <a:buNone/>
            </a:pPr>
            <a:endParaRPr lang="en-US" dirty="0"/>
          </a:p>
        </p:txBody>
      </p:sp>
      <p:sp>
        <p:nvSpPr>
          <p:cNvPr id="4" name="Footer Placeholder 3"/>
          <p:cNvSpPr>
            <a:spLocks noGrp="1"/>
          </p:cNvSpPr>
          <p:nvPr>
            <p:ph type="ftr" sz="quarter" idx="11"/>
          </p:nvPr>
        </p:nvSpPr>
        <p:spPr>
          <a:xfrm>
            <a:off x="1983723" y="9001127"/>
            <a:ext cx="14672755" cy="1080068"/>
          </a:xfrm>
        </p:spPr>
        <p:txBody>
          <a:bodyPr/>
          <a:lstStyle/>
          <a:p>
            <a:pPr algn="ctr"/>
            <a:r>
              <a:rPr lang="en-AU" dirty="0"/>
              <a:t>Sleep Medicine, 50 Smith Street Charlestown, NSW 2290</a:t>
            </a:r>
          </a:p>
          <a:p>
            <a:pPr algn="ctr"/>
            <a:r>
              <a:rPr lang="en-AU" dirty="0"/>
              <a:t>Warners Bay Private </a:t>
            </a:r>
            <a:r>
              <a:rPr lang="en-AU" dirty="0" smtClean="0"/>
              <a:t>Hospital</a:t>
            </a:r>
            <a:endParaRPr lang="en-US" dirty="0"/>
          </a:p>
          <a:p>
            <a:endParaRPr lang="en-US" dirty="0"/>
          </a:p>
          <a:p>
            <a:endParaRPr lang="en-US" dirty="0"/>
          </a:p>
          <a:p>
            <a:endParaRPr kumimoji="0"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800225" y="9505131"/>
            <a:ext cx="15769852" cy="936175"/>
          </a:xfrm>
        </p:spPr>
        <p:txBody>
          <a:bodyPr/>
          <a:lstStyle/>
          <a:p>
            <a:pPr algn="ctr"/>
            <a:r>
              <a:rPr lang="en-AU" dirty="0"/>
              <a:t>Sleep Medicine, 50 Smith Street Charlestown, NSW 2290  </a:t>
            </a:r>
          </a:p>
          <a:p>
            <a:pPr algn="ctr"/>
            <a:r>
              <a:rPr lang="en-AU" dirty="0"/>
              <a:t>Warners Bay Private Hospital </a:t>
            </a:r>
            <a:endParaRPr lang="en-US" dirty="0"/>
          </a:p>
          <a:p>
            <a:endParaRPr kumimoji="0" lang="en-US" dirty="0"/>
          </a:p>
        </p:txBody>
      </p:sp>
      <p:sp>
        <p:nvSpPr>
          <p:cNvPr id="3" name="Rectangle 2"/>
          <p:cNvSpPr/>
          <p:nvPr/>
        </p:nvSpPr>
        <p:spPr>
          <a:xfrm>
            <a:off x="1080245" y="1955220"/>
            <a:ext cx="16057784" cy="7150675"/>
          </a:xfrm>
          <a:prstGeom prst="rect">
            <a:avLst/>
          </a:prstGeom>
        </p:spPr>
        <p:txBody>
          <a:bodyPr wrap="square">
            <a:spAutoFit/>
          </a:bodyPr>
          <a:lstStyle/>
          <a:p>
            <a:pPr algn="just"/>
            <a:endParaRPr lang="en-US" sz="6000" b="1" baseline="30000" dirty="0">
              <a:latin typeface="Times New Roman" pitchFamily="18" charset="0"/>
              <a:cs typeface="Times New Roman" pitchFamily="18" charset="0"/>
            </a:endParaRPr>
          </a:p>
          <a:p>
            <a:pPr algn="just"/>
            <a:r>
              <a:rPr lang="en-US" sz="6000" b="1" baseline="30000" dirty="0">
                <a:latin typeface="Times New Roman" pitchFamily="18" charset="0"/>
                <a:cs typeface="Times New Roman" pitchFamily="18" charset="0"/>
              </a:rPr>
              <a:t>The 2011 WSD slogan was “</a:t>
            </a:r>
            <a:r>
              <a:rPr lang="en-US" sz="6000" b="1" i="1" baseline="30000" dirty="0">
                <a:latin typeface="Times New Roman" pitchFamily="18" charset="0"/>
                <a:cs typeface="Times New Roman" pitchFamily="18" charset="0"/>
              </a:rPr>
              <a:t>Sleep well, grow healthy</a:t>
            </a:r>
            <a:r>
              <a:rPr lang="en-US" sz="6000" b="1" baseline="30000" dirty="0">
                <a:latin typeface="Times New Roman" pitchFamily="18" charset="0"/>
                <a:cs typeface="Times New Roman" pitchFamily="18" charset="0"/>
              </a:rPr>
              <a:t>”— with emphasis on promoting quality sleep for all ages. </a:t>
            </a:r>
          </a:p>
          <a:p>
            <a:pPr algn="just"/>
            <a:endParaRPr lang="en-US" sz="6000" b="1" baseline="30000" dirty="0">
              <a:latin typeface="Times New Roman" pitchFamily="18" charset="0"/>
              <a:cs typeface="Times New Roman" pitchFamily="18" charset="0"/>
            </a:endParaRPr>
          </a:p>
          <a:p>
            <a:pPr algn="just"/>
            <a:r>
              <a:rPr lang="en-US" sz="6000" b="1" baseline="30000" dirty="0">
                <a:latin typeface="Times New Roman" pitchFamily="18" charset="0"/>
                <a:cs typeface="Times New Roman" pitchFamily="18" charset="0"/>
              </a:rPr>
              <a:t>The 2012 World Sleep Day slogan was “</a:t>
            </a:r>
            <a:r>
              <a:rPr lang="en-US" sz="6000" b="1" i="1" baseline="30000" dirty="0">
                <a:latin typeface="Times New Roman" pitchFamily="18" charset="0"/>
                <a:cs typeface="Times New Roman" pitchFamily="18" charset="0"/>
              </a:rPr>
              <a:t>Breathe easily, sleep well</a:t>
            </a:r>
            <a:r>
              <a:rPr lang="en-US" sz="6000" b="1" baseline="30000" dirty="0">
                <a:latin typeface="Times New Roman" pitchFamily="18" charset="0"/>
                <a:cs typeface="Times New Roman" pitchFamily="18" charset="0"/>
              </a:rPr>
              <a:t>” held on March 16, 2012.  </a:t>
            </a:r>
          </a:p>
          <a:p>
            <a:pPr algn="just">
              <a:buNone/>
            </a:pPr>
            <a:endParaRPr lang="en-US" sz="6000" b="1" baseline="30000" dirty="0">
              <a:latin typeface="Times New Roman" pitchFamily="18" charset="0"/>
              <a:cs typeface="Times New Roman" pitchFamily="18" charset="0"/>
            </a:endParaRPr>
          </a:p>
          <a:p>
            <a:pPr algn="just"/>
            <a:r>
              <a:rPr lang="en-US" sz="6000" b="1" baseline="30000" dirty="0">
                <a:latin typeface="Times New Roman" pitchFamily="18" charset="0"/>
                <a:cs typeface="Times New Roman" pitchFamily="18" charset="0"/>
              </a:rPr>
              <a:t>The 2013 slogan was “</a:t>
            </a:r>
            <a:r>
              <a:rPr lang="en-US" sz="6000" b="1" i="1" baseline="30000" dirty="0">
                <a:latin typeface="Times New Roman" pitchFamily="18" charset="0"/>
                <a:cs typeface="Times New Roman" pitchFamily="18" charset="0"/>
              </a:rPr>
              <a:t>Good sleep, healthy aging</a:t>
            </a:r>
            <a:r>
              <a:rPr lang="en-US" sz="6000" b="1" baseline="30000" dirty="0">
                <a:latin typeface="Times New Roman" pitchFamily="18" charset="0"/>
                <a:cs typeface="Times New Roman" pitchFamily="18" charset="0"/>
              </a:rPr>
              <a:t>” and</a:t>
            </a:r>
            <a:r>
              <a:rPr lang="en-US" sz="6000" b="1" dirty="0">
                <a:latin typeface="Times New Roman" pitchFamily="18" charset="0"/>
                <a:cs typeface="Times New Roman" pitchFamily="18" charset="0"/>
              </a:rPr>
              <a:t> </a:t>
            </a:r>
            <a:r>
              <a:rPr lang="en-US" sz="6000" b="1" baseline="30000" dirty="0">
                <a:latin typeface="Times New Roman" pitchFamily="18" charset="0"/>
                <a:cs typeface="Times New Roman" pitchFamily="18" charset="0"/>
              </a:rPr>
              <a:t> held on March 15, 2013.</a:t>
            </a:r>
            <a:r>
              <a:rPr lang="en-US" sz="6000" b="1" dirty="0">
                <a:latin typeface="Times New Roman" pitchFamily="18" charset="0"/>
                <a:cs typeface="Times New Roman" pitchFamily="18" charset="0"/>
              </a:rPr>
              <a:t> </a:t>
            </a:r>
          </a:p>
          <a:p>
            <a:pPr algn="just"/>
            <a:endParaRPr lang="en-US" sz="4400" b="1" baseline="30000" dirty="0">
              <a:latin typeface="Times New Roman" pitchFamily="18" charset="0"/>
              <a:cs typeface="Times New Roman" pitchFamily="18" charset="0"/>
            </a:endParaRPr>
          </a:p>
          <a:p>
            <a:pPr algn="just"/>
            <a:endParaRPr lang="en-US" sz="4400" b="1" i="1" baseline="30000" dirty="0">
              <a:latin typeface="Times New Roman" pitchFamily="18" charset="0"/>
              <a:cs typeface="Times New Roman" pitchFamily="18" charset="0"/>
            </a:endParaRPr>
          </a:p>
        </p:txBody>
      </p:sp>
      <p:sp>
        <p:nvSpPr>
          <p:cNvPr id="4" name="Title 1"/>
          <p:cNvSpPr txBox="1">
            <a:spLocks/>
          </p:cNvSpPr>
          <p:nvPr/>
        </p:nvSpPr>
        <p:spPr>
          <a:xfrm>
            <a:off x="2088357" y="432123"/>
            <a:ext cx="13907220" cy="1228636"/>
          </a:xfrm>
          <a:prstGeom prst="rect">
            <a:avLst/>
          </a:prstGeom>
        </p:spPr>
        <p:txBody>
          <a:bodyPr>
            <a:normAutofit fontScale="25000" lnSpcReduction="20000"/>
          </a:bodyPr>
          <a:lstStyle/>
          <a:p>
            <a:pPr defTabSz="914400">
              <a:spcBef>
                <a:spcPct val="0"/>
              </a:spcBef>
              <a:defRPr/>
            </a:pPr>
            <a:r>
              <a:rPr lang="en-US" sz="4800" b="1" dirty="0">
                <a:solidFill>
                  <a:schemeClr val="tx2"/>
                </a:solidFill>
                <a:latin typeface="+mj-lt"/>
                <a:ea typeface="+mj-ea"/>
                <a:cs typeface="+mj-cs"/>
              </a:rPr>
              <a:t/>
            </a:r>
            <a:br>
              <a:rPr lang="en-US" sz="4800" b="1" dirty="0">
                <a:solidFill>
                  <a:schemeClr val="tx2"/>
                </a:solidFill>
                <a:latin typeface="+mj-lt"/>
                <a:ea typeface="+mj-ea"/>
                <a:cs typeface="+mj-cs"/>
              </a:rPr>
            </a:br>
            <a:r>
              <a:rPr lang="en-US" sz="4800" b="1" dirty="0">
                <a:solidFill>
                  <a:schemeClr val="tx2"/>
                </a:solidFill>
                <a:latin typeface="+mj-lt"/>
                <a:ea typeface="+mj-ea"/>
                <a:cs typeface="+mj-cs"/>
              </a:rPr>
              <a:t/>
            </a:r>
            <a:br>
              <a:rPr lang="en-US" sz="4800" b="1" dirty="0">
                <a:solidFill>
                  <a:schemeClr val="tx2"/>
                </a:solidFill>
                <a:latin typeface="+mj-lt"/>
                <a:ea typeface="+mj-ea"/>
                <a:cs typeface="+mj-cs"/>
              </a:rPr>
            </a:br>
            <a:r>
              <a:rPr lang="en-US" sz="4800" b="1" dirty="0">
                <a:solidFill>
                  <a:schemeClr val="tx2"/>
                </a:solidFill>
                <a:latin typeface="+mj-lt"/>
                <a:ea typeface="+mj-ea"/>
                <a:cs typeface="+mj-cs"/>
              </a:rPr>
              <a:t/>
            </a:r>
            <a:br>
              <a:rPr lang="en-US" sz="4800" b="1" dirty="0">
                <a:solidFill>
                  <a:schemeClr val="tx2"/>
                </a:solidFill>
                <a:latin typeface="+mj-lt"/>
                <a:ea typeface="+mj-ea"/>
                <a:cs typeface="+mj-cs"/>
              </a:rPr>
            </a:br>
            <a:r>
              <a:rPr lang="en-US" sz="6400" b="1" dirty="0">
                <a:solidFill>
                  <a:schemeClr val="tx2"/>
                </a:solidFill>
                <a:latin typeface="+mj-lt"/>
                <a:ea typeface="+mj-ea"/>
                <a:cs typeface="+mj-cs"/>
              </a:rPr>
              <a:t> </a:t>
            </a:r>
            <a:r>
              <a:rPr lang="en-US" sz="17600" b="1" dirty="0">
                <a:solidFill>
                  <a:schemeClr val="tx2"/>
                </a:solidFill>
                <a:latin typeface="+mj-lt"/>
                <a:ea typeface="+mj-ea"/>
                <a:cs typeface="+mj-cs"/>
              </a:rPr>
              <a:t>WORLD SLEEP DAY – HOW IT BEGAN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800225" y="9505131"/>
            <a:ext cx="15769852" cy="936175"/>
          </a:xfrm>
        </p:spPr>
        <p:txBody>
          <a:bodyPr/>
          <a:lstStyle/>
          <a:p>
            <a:pPr algn="ctr"/>
            <a:r>
              <a:rPr lang="en-AU" dirty="0"/>
              <a:t>Sleep Medicine, 50 Smith Street Charlestown, NSW 2290  </a:t>
            </a:r>
          </a:p>
          <a:p>
            <a:pPr algn="ctr"/>
            <a:r>
              <a:rPr lang="en-AU" dirty="0"/>
              <a:t>Warners Bay Private Hospital </a:t>
            </a:r>
            <a:endParaRPr lang="en-US" dirty="0"/>
          </a:p>
          <a:p>
            <a:endParaRPr lang="en-US" dirty="0"/>
          </a:p>
          <a:p>
            <a:endParaRPr kumimoji="0" lang="en-US" dirty="0"/>
          </a:p>
        </p:txBody>
      </p:sp>
      <p:sp>
        <p:nvSpPr>
          <p:cNvPr id="3" name="Rectangle 2"/>
          <p:cNvSpPr/>
          <p:nvPr/>
        </p:nvSpPr>
        <p:spPr>
          <a:xfrm>
            <a:off x="1080245" y="1955220"/>
            <a:ext cx="16057784" cy="5909310"/>
          </a:xfrm>
          <a:prstGeom prst="rect">
            <a:avLst/>
          </a:prstGeom>
        </p:spPr>
        <p:txBody>
          <a:bodyPr wrap="square">
            <a:spAutoFit/>
          </a:bodyPr>
          <a:lstStyle/>
          <a:p>
            <a:pPr algn="just"/>
            <a:endParaRPr lang="en-US" sz="5400" b="1" baseline="30000" dirty="0">
              <a:latin typeface="Times New Roman" pitchFamily="18" charset="0"/>
              <a:cs typeface="Times New Roman" pitchFamily="18" charset="0"/>
            </a:endParaRPr>
          </a:p>
          <a:p>
            <a:pPr algn="just"/>
            <a:r>
              <a:rPr lang="en-US" sz="5400" b="1" baseline="30000" dirty="0">
                <a:latin typeface="Times New Roman" pitchFamily="18" charset="0"/>
                <a:cs typeface="Times New Roman" pitchFamily="18" charset="0"/>
              </a:rPr>
              <a:t>The 2014  slogan was  “restful sleep, easy breathing, healthy body” and the emphasis was on </a:t>
            </a:r>
            <a:r>
              <a:rPr lang="en-US" sz="5400" b="1" i="1" baseline="30000" dirty="0">
                <a:latin typeface="Times New Roman" pitchFamily="18" charset="0"/>
                <a:cs typeface="Times New Roman" pitchFamily="18" charset="0"/>
              </a:rPr>
              <a:t>Sleep apnea</a:t>
            </a:r>
          </a:p>
          <a:p>
            <a:pPr algn="just"/>
            <a:endParaRPr lang="en-US" sz="5400" b="1" i="1" baseline="30000" dirty="0">
              <a:latin typeface="Times New Roman" pitchFamily="18" charset="0"/>
              <a:cs typeface="Times New Roman" pitchFamily="18" charset="0"/>
            </a:endParaRPr>
          </a:p>
          <a:p>
            <a:pPr algn="just"/>
            <a:r>
              <a:rPr lang="en-US" sz="5400" b="1" baseline="30000" dirty="0">
                <a:latin typeface="Times New Roman" pitchFamily="18" charset="0"/>
                <a:cs typeface="Times New Roman" pitchFamily="18" charset="0"/>
              </a:rPr>
              <a:t>The 2015  slogan was </a:t>
            </a:r>
            <a:r>
              <a:rPr lang="en-US" sz="5400" b="1" i="1" baseline="30000" dirty="0">
                <a:latin typeface="Times New Roman" pitchFamily="18" charset="0"/>
                <a:cs typeface="Times New Roman" pitchFamily="18" charset="0"/>
              </a:rPr>
              <a:t>“When sleep is sound, good health abounds”  and the emphasis was on Insomnia</a:t>
            </a:r>
          </a:p>
          <a:p>
            <a:pPr algn="just"/>
            <a:endParaRPr lang="en-US" sz="5400" b="1" i="1" baseline="30000" dirty="0">
              <a:latin typeface="Times New Roman" pitchFamily="18" charset="0"/>
              <a:cs typeface="Times New Roman" pitchFamily="18" charset="0"/>
            </a:endParaRPr>
          </a:p>
          <a:p>
            <a:pPr algn="just"/>
            <a:r>
              <a:rPr lang="en-US" sz="5400" b="1" i="1" baseline="30000" dirty="0">
                <a:latin typeface="Times New Roman" pitchFamily="18" charset="0"/>
                <a:cs typeface="Times New Roman" pitchFamily="18" charset="0"/>
              </a:rPr>
              <a:t>The 2016  slogan was “ Good sleep is a reachable dream” and the emphasis was on </a:t>
            </a:r>
            <a:r>
              <a:rPr lang="en-US" sz="5400" b="1" baseline="30000" dirty="0">
                <a:latin typeface="Times New Roman" pitchFamily="18" charset="0"/>
                <a:cs typeface="Times New Roman" pitchFamily="18" charset="0"/>
              </a:rPr>
              <a:t>the</a:t>
            </a:r>
            <a:r>
              <a:rPr lang="en-US" sz="5400" b="1" dirty="0">
                <a:latin typeface="Times New Roman" pitchFamily="18" charset="0"/>
                <a:cs typeface="Times New Roman" pitchFamily="18" charset="0"/>
              </a:rPr>
              <a:t> </a:t>
            </a:r>
            <a:r>
              <a:rPr lang="en-US" sz="3600" b="1" i="1" dirty="0">
                <a:latin typeface="Times New Roman" pitchFamily="18" charset="0"/>
                <a:cs typeface="Times New Roman" pitchFamily="18" charset="0"/>
              </a:rPr>
              <a:t>societal burden of lack of quality sleep</a:t>
            </a:r>
            <a:endParaRPr lang="en-US" sz="3600" b="1" i="1" baseline="30000" dirty="0">
              <a:latin typeface="Times New Roman" pitchFamily="18" charset="0"/>
              <a:cs typeface="Times New Roman" pitchFamily="18" charset="0"/>
            </a:endParaRPr>
          </a:p>
          <a:p>
            <a:pPr algn="just"/>
            <a:endParaRPr lang="en-US" sz="5400" b="1" i="1" baseline="30000" dirty="0">
              <a:latin typeface="Times New Roman" pitchFamily="18" charset="0"/>
              <a:cs typeface="Times New Roman" pitchFamily="18" charset="0"/>
            </a:endParaRPr>
          </a:p>
        </p:txBody>
      </p:sp>
      <p:sp>
        <p:nvSpPr>
          <p:cNvPr id="4" name="Title 1"/>
          <p:cNvSpPr txBox="1">
            <a:spLocks/>
          </p:cNvSpPr>
          <p:nvPr/>
        </p:nvSpPr>
        <p:spPr>
          <a:xfrm>
            <a:off x="2088357" y="432123"/>
            <a:ext cx="13907220" cy="1228636"/>
          </a:xfrm>
          <a:prstGeom prst="rect">
            <a:avLst/>
          </a:prstGeom>
        </p:spPr>
        <p:txBody>
          <a:bodyPr>
            <a:normAutofit fontScale="25000" lnSpcReduction="20000"/>
          </a:bodyPr>
          <a:lstStyle/>
          <a:p>
            <a:pPr defTabSz="914400">
              <a:spcBef>
                <a:spcPct val="0"/>
              </a:spcBef>
              <a:defRPr/>
            </a:pPr>
            <a:r>
              <a:rPr lang="en-US" sz="4800" b="1" dirty="0">
                <a:solidFill>
                  <a:schemeClr val="tx2"/>
                </a:solidFill>
                <a:latin typeface="+mj-lt"/>
                <a:ea typeface="+mj-ea"/>
                <a:cs typeface="+mj-cs"/>
              </a:rPr>
              <a:t/>
            </a:r>
            <a:br>
              <a:rPr lang="en-US" sz="4800" b="1" dirty="0">
                <a:solidFill>
                  <a:schemeClr val="tx2"/>
                </a:solidFill>
                <a:latin typeface="+mj-lt"/>
                <a:ea typeface="+mj-ea"/>
                <a:cs typeface="+mj-cs"/>
              </a:rPr>
            </a:br>
            <a:r>
              <a:rPr lang="en-US" sz="4800" b="1" dirty="0">
                <a:solidFill>
                  <a:schemeClr val="tx2"/>
                </a:solidFill>
                <a:latin typeface="+mj-lt"/>
                <a:ea typeface="+mj-ea"/>
                <a:cs typeface="+mj-cs"/>
              </a:rPr>
              <a:t/>
            </a:r>
            <a:br>
              <a:rPr lang="en-US" sz="4800" b="1" dirty="0">
                <a:solidFill>
                  <a:schemeClr val="tx2"/>
                </a:solidFill>
                <a:latin typeface="+mj-lt"/>
                <a:ea typeface="+mj-ea"/>
                <a:cs typeface="+mj-cs"/>
              </a:rPr>
            </a:br>
            <a:r>
              <a:rPr lang="en-US" sz="4800" b="1" dirty="0">
                <a:solidFill>
                  <a:schemeClr val="tx2"/>
                </a:solidFill>
                <a:latin typeface="+mj-lt"/>
                <a:ea typeface="+mj-ea"/>
                <a:cs typeface="+mj-cs"/>
              </a:rPr>
              <a:t/>
            </a:r>
            <a:br>
              <a:rPr lang="en-US" sz="4800" b="1" dirty="0">
                <a:solidFill>
                  <a:schemeClr val="tx2"/>
                </a:solidFill>
                <a:latin typeface="+mj-lt"/>
                <a:ea typeface="+mj-ea"/>
                <a:cs typeface="+mj-cs"/>
              </a:rPr>
            </a:br>
            <a:r>
              <a:rPr lang="en-US" sz="6400" b="1" dirty="0">
                <a:solidFill>
                  <a:schemeClr val="tx2"/>
                </a:solidFill>
                <a:latin typeface="+mj-lt"/>
                <a:ea typeface="+mj-ea"/>
                <a:cs typeface="+mj-cs"/>
              </a:rPr>
              <a:t> </a:t>
            </a:r>
            <a:r>
              <a:rPr lang="en-US" sz="17600" b="1" dirty="0">
                <a:solidFill>
                  <a:schemeClr val="tx2"/>
                </a:solidFill>
                <a:latin typeface="+mj-lt"/>
                <a:ea typeface="+mj-ea"/>
                <a:cs typeface="+mj-cs"/>
              </a:rPr>
              <a:t>WORLD SLEEP DAY – HOW IT BEGAN</a:t>
            </a:r>
          </a:p>
        </p:txBody>
      </p:sp>
    </p:spTree>
    <p:extLst>
      <p:ext uri="{BB962C8B-B14F-4D97-AF65-F5344CB8AC3E}">
        <p14:creationId xmlns:p14="http://schemas.microsoft.com/office/powerpoint/2010/main" val="3133173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800225" y="9505131"/>
            <a:ext cx="15769852" cy="936175"/>
          </a:xfrm>
        </p:spPr>
        <p:txBody>
          <a:bodyPr/>
          <a:lstStyle/>
          <a:p>
            <a:pPr algn="ctr"/>
            <a:r>
              <a:rPr lang="en-AU" dirty="0"/>
              <a:t>Sleep Medicine, 50 Smith Street Charlestown, NSW 2290  </a:t>
            </a:r>
          </a:p>
          <a:p>
            <a:pPr algn="ctr"/>
            <a:r>
              <a:rPr lang="en-AU" dirty="0"/>
              <a:t>Warners Bay Private Hospital </a:t>
            </a:r>
            <a:endParaRPr lang="en-US" dirty="0"/>
          </a:p>
          <a:p>
            <a:endParaRPr lang="en-US" dirty="0"/>
          </a:p>
          <a:p>
            <a:endParaRPr kumimoji="0" lang="en-US" dirty="0"/>
          </a:p>
        </p:txBody>
      </p:sp>
      <p:sp>
        <p:nvSpPr>
          <p:cNvPr id="3" name="Rectangle 2"/>
          <p:cNvSpPr/>
          <p:nvPr/>
        </p:nvSpPr>
        <p:spPr>
          <a:xfrm>
            <a:off x="1080245" y="1955220"/>
            <a:ext cx="16057784" cy="3970318"/>
          </a:xfrm>
          <a:prstGeom prst="rect">
            <a:avLst/>
          </a:prstGeom>
        </p:spPr>
        <p:txBody>
          <a:bodyPr wrap="square">
            <a:spAutoFit/>
          </a:bodyPr>
          <a:lstStyle/>
          <a:p>
            <a:pPr algn="just"/>
            <a:endParaRPr lang="en-US" sz="5400" b="1" baseline="30000" dirty="0">
              <a:latin typeface="Times New Roman" pitchFamily="18" charset="0"/>
              <a:cs typeface="Times New Roman" pitchFamily="18" charset="0"/>
            </a:endParaRPr>
          </a:p>
          <a:p>
            <a:pPr algn="just"/>
            <a:r>
              <a:rPr lang="en-US" sz="5400" b="1" baseline="30000" dirty="0">
                <a:latin typeface="Times New Roman" pitchFamily="18" charset="0"/>
                <a:cs typeface="Times New Roman" pitchFamily="18" charset="0"/>
              </a:rPr>
              <a:t>The 2017  slogan was – Sleep Soundly, nurture life  </a:t>
            </a:r>
            <a:endParaRPr lang="en-US" sz="5400" b="1" i="1" baseline="30000" dirty="0">
              <a:latin typeface="Times New Roman" pitchFamily="18" charset="0"/>
              <a:cs typeface="Times New Roman" pitchFamily="18" charset="0"/>
            </a:endParaRPr>
          </a:p>
          <a:p>
            <a:pPr algn="just"/>
            <a:endParaRPr lang="en-US" sz="5400" b="1" i="1" baseline="30000" dirty="0">
              <a:latin typeface="Times New Roman" pitchFamily="18" charset="0"/>
              <a:cs typeface="Times New Roman" pitchFamily="18" charset="0"/>
            </a:endParaRPr>
          </a:p>
          <a:p>
            <a:pPr algn="just"/>
            <a:r>
              <a:rPr lang="en-US" sz="5400" b="1" baseline="30000" dirty="0">
                <a:latin typeface="Times New Roman" pitchFamily="18" charset="0"/>
                <a:cs typeface="Times New Roman" pitchFamily="18" charset="0"/>
              </a:rPr>
              <a:t>The 2018  slogan was – Join the sleep world, Preserve your rhythms to enjoy life</a:t>
            </a:r>
            <a:endParaRPr lang="en-US" sz="5400" b="1" i="1" baseline="30000" dirty="0">
              <a:latin typeface="Times New Roman" pitchFamily="18" charset="0"/>
              <a:cs typeface="Times New Roman" pitchFamily="18" charset="0"/>
            </a:endParaRPr>
          </a:p>
          <a:p>
            <a:pPr algn="just"/>
            <a:r>
              <a:rPr lang="en-US" sz="5400" b="1" baseline="30000" dirty="0">
                <a:latin typeface="Times New Roman" pitchFamily="18" charset="0"/>
                <a:cs typeface="Times New Roman" pitchFamily="18" charset="0"/>
              </a:rPr>
              <a:t> </a:t>
            </a:r>
          </a:p>
          <a:p>
            <a:pPr algn="just"/>
            <a:r>
              <a:rPr lang="en-US" sz="5400" b="1" baseline="30000" dirty="0">
                <a:latin typeface="Times New Roman" pitchFamily="18" charset="0"/>
                <a:cs typeface="Times New Roman" pitchFamily="18" charset="0"/>
              </a:rPr>
              <a:t>The 2019  slogan was – Healthy Sleep, Healthy aging </a:t>
            </a:r>
            <a:endParaRPr lang="en-US" sz="3600" b="1" baseline="30000" dirty="0">
              <a:latin typeface="Times New Roman" pitchFamily="18" charset="0"/>
              <a:cs typeface="Times New Roman" pitchFamily="18" charset="0"/>
            </a:endParaRPr>
          </a:p>
          <a:p>
            <a:pPr algn="just"/>
            <a:endParaRPr lang="en-US" sz="5400" b="1" i="1" baseline="30000" dirty="0">
              <a:latin typeface="Times New Roman" pitchFamily="18" charset="0"/>
              <a:cs typeface="Times New Roman" pitchFamily="18" charset="0"/>
            </a:endParaRPr>
          </a:p>
        </p:txBody>
      </p:sp>
      <p:sp>
        <p:nvSpPr>
          <p:cNvPr id="4" name="Title 1"/>
          <p:cNvSpPr txBox="1">
            <a:spLocks/>
          </p:cNvSpPr>
          <p:nvPr/>
        </p:nvSpPr>
        <p:spPr>
          <a:xfrm>
            <a:off x="2088357" y="432123"/>
            <a:ext cx="13907220" cy="1228636"/>
          </a:xfrm>
          <a:prstGeom prst="rect">
            <a:avLst/>
          </a:prstGeom>
        </p:spPr>
        <p:txBody>
          <a:bodyPr>
            <a:normAutofit fontScale="25000" lnSpcReduction="20000"/>
          </a:bodyPr>
          <a:lstStyle/>
          <a:p>
            <a:pPr defTabSz="914400">
              <a:spcBef>
                <a:spcPct val="0"/>
              </a:spcBef>
              <a:defRPr/>
            </a:pPr>
            <a:r>
              <a:rPr lang="en-US" sz="4800" b="1" dirty="0">
                <a:solidFill>
                  <a:schemeClr val="tx2"/>
                </a:solidFill>
                <a:latin typeface="+mj-lt"/>
                <a:ea typeface="+mj-ea"/>
                <a:cs typeface="+mj-cs"/>
              </a:rPr>
              <a:t/>
            </a:r>
            <a:br>
              <a:rPr lang="en-US" sz="4800" b="1" dirty="0">
                <a:solidFill>
                  <a:schemeClr val="tx2"/>
                </a:solidFill>
                <a:latin typeface="+mj-lt"/>
                <a:ea typeface="+mj-ea"/>
                <a:cs typeface="+mj-cs"/>
              </a:rPr>
            </a:br>
            <a:r>
              <a:rPr lang="en-US" sz="4800" b="1" dirty="0">
                <a:solidFill>
                  <a:schemeClr val="tx2"/>
                </a:solidFill>
                <a:latin typeface="+mj-lt"/>
                <a:ea typeface="+mj-ea"/>
                <a:cs typeface="+mj-cs"/>
              </a:rPr>
              <a:t/>
            </a:r>
            <a:br>
              <a:rPr lang="en-US" sz="4800" b="1" dirty="0">
                <a:solidFill>
                  <a:schemeClr val="tx2"/>
                </a:solidFill>
                <a:latin typeface="+mj-lt"/>
                <a:ea typeface="+mj-ea"/>
                <a:cs typeface="+mj-cs"/>
              </a:rPr>
            </a:br>
            <a:r>
              <a:rPr lang="en-US" sz="4800" b="1" dirty="0">
                <a:solidFill>
                  <a:schemeClr val="tx2"/>
                </a:solidFill>
                <a:latin typeface="+mj-lt"/>
                <a:ea typeface="+mj-ea"/>
                <a:cs typeface="+mj-cs"/>
              </a:rPr>
              <a:t/>
            </a:r>
            <a:br>
              <a:rPr lang="en-US" sz="4800" b="1" dirty="0">
                <a:solidFill>
                  <a:schemeClr val="tx2"/>
                </a:solidFill>
                <a:latin typeface="+mj-lt"/>
                <a:ea typeface="+mj-ea"/>
                <a:cs typeface="+mj-cs"/>
              </a:rPr>
            </a:br>
            <a:r>
              <a:rPr lang="en-US" sz="6400" b="1" dirty="0">
                <a:solidFill>
                  <a:schemeClr val="tx2"/>
                </a:solidFill>
                <a:latin typeface="+mj-lt"/>
                <a:ea typeface="+mj-ea"/>
                <a:cs typeface="+mj-cs"/>
              </a:rPr>
              <a:t> </a:t>
            </a:r>
            <a:r>
              <a:rPr lang="en-US" sz="17600" b="1" dirty="0">
                <a:solidFill>
                  <a:schemeClr val="tx2"/>
                </a:solidFill>
                <a:latin typeface="+mj-lt"/>
                <a:ea typeface="+mj-ea"/>
                <a:cs typeface="+mj-cs"/>
              </a:rPr>
              <a:t>WORLD SLEEP DAY – HOW IT BEGAN</a:t>
            </a:r>
          </a:p>
        </p:txBody>
      </p:sp>
    </p:spTree>
    <p:extLst>
      <p:ext uri="{BB962C8B-B14F-4D97-AF65-F5344CB8AC3E}">
        <p14:creationId xmlns:p14="http://schemas.microsoft.com/office/powerpoint/2010/main" val="95159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sz="2400" b="1" i="1" baseline="30000" dirty="0">
              <a:latin typeface="Times New Roman" pitchFamily="18" charset="0"/>
              <a:cs typeface="Times New Roman" pitchFamily="18" charset="0"/>
            </a:endParaRPr>
          </a:p>
          <a:p>
            <a:endParaRPr kumimoji="0" lang="en-US" dirty="0"/>
          </a:p>
        </p:txBody>
      </p:sp>
      <p:sp>
        <p:nvSpPr>
          <p:cNvPr id="4" name="TextBox 3"/>
          <p:cNvSpPr txBox="1"/>
          <p:nvPr/>
        </p:nvSpPr>
        <p:spPr>
          <a:xfrm>
            <a:off x="4608637" y="1250830"/>
            <a:ext cx="6459461" cy="1015663"/>
          </a:xfrm>
          <a:prstGeom prst="rect">
            <a:avLst/>
          </a:prstGeom>
          <a:noFill/>
        </p:spPr>
        <p:txBody>
          <a:bodyPr wrap="none" rtlCol="0">
            <a:spAutoFit/>
          </a:bodyPr>
          <a:lstStyle/>
          <a:p>
            <a:r>
              <a:rPr lang="en-AU" sz="6000" dirty="0"/>
              <a:t>World Sleep Day 2020</a:t>
            </a:r>
          </a:p>
        </p:txBody>
      </p:sp>
      <p:sp>
        <p:nvSpPr>
          <p:cNvPr id="5" name="TextBox 4"/>
          <p:cNvSpPr txBox="1"/>
          <p:nvPr/>
        </p:nvSpPr>
        <p:spPr>
          <a:xfrm>
            <a:off x="1584301" y="3744491"/>
            <a:ext cx="14905656" cy="923330"/>
          </a:xfrm>
          <a:prstGeom prst="rect">
            <a:avLst/>
          </a:prstGeom>
          <a:noFill/>
        </p:spPr>
        <p:txBody>
          <a:bodyPr wrap="square" rtlCol="0">
            <a:spAutoFit/>
          </a:bodyPr>
          <a:lstStyle/>
          <a:p>
            <a:pPr algn="ctr"/>
            <a:r>
              <a:rPr lang="en-AU" sz="5400" b="1" dirty="0">
                <a:solidFill>
                  <a:srgbClr val="C00000"/>
                </a:solidFill>
              </a:rPr>
              <a:t>“Better sleep, better life, better planet”</a:t>
            </a:r>
          </a:p>
        </p:txBody>
      </p:sp>
      <p:sp>
        <p:nvSpPr>
          <p:cNvPr id="6" name="TextBox 5"/>
          <p:cNvSpPr txBox="1"/>
          <p:nvPr/>
        </p:nvSpPr>
        <p:spPr>
          <a:xfrm>
            <a:off x="6667950" y="6840835"/>
            <a:ext cx="3398046" cy="707886"/>
          </a:xfrm>
          <a:prstGeom prst="rect">
            <a:avLst/>
          </a:prstGeom>
          <a:noFill/>
        </p:spPr>
        <p:txBody>
          <a:bodyPr wrap="none" rtlCol="0">
            <a:spAutoFit/>
          </a:bodyPr>
          <a:lstStyle/>
          <a:p>
            <a:r>
              <a:rPr lang="en-AU" sz="4000" dirty="0"/>
              <a:t>March 13</a:t>
            </a:r>
            <a:r>
              <a:rPr lang="en-AU" sz="4000" baseline="30000" dirty="0"/>
              <a:t>th</a:t>
            </a:r>
            <a:r>
              <a:rPr lang="en-AU" sz="4000" dirty="0"/>
              <a:t>, 2020</a:t>
            </a:r>
          </a:p>
        </p:txBody>
      </p:sp>
    </p:spTree>
    <p:extLst>
      <p:ext uri="{BB962C8B-B14F-4D97-AF65-F5344CB8AC3E}">
        <p14:creationId xmlns:p14="http://schemas.microsoft.com/office/powerpoint/2010/main" val="204258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315" y="1260577"/>
            <a:ext cx="13771722" cy="1966359"/>
          </a:xfrm>
        </p:spPr>
        <p:txBody>
          <a:bodyPr>
            <a:normAutofit fontScale="90000"/>
          </a:bodyPr>
          <a:lstStyle/>
          <a:p>
            <a:r>
              <a:rPr lang="en-US" b="1" dirty="0"/>
              <a:t/>
            </a:r>
            <a:br>
              <a:rPr lang="en-US" b="1" dirty="0"/>
            </a:br>
            <a:r>
              <a:rPr lang="en-US" sz="5700" dirty="0"/>
              <a:t>WORLD SLEEP DAY DECLARATION</a:t>
            </a:r>
            <a:r>
              <a:rPr lang="en-US" sz="4800" dirty="0"/>
              <a:t>:</a:t>
            </a:r>
            <a:br>
              <a:rPr lang="en-US" sz="4800" dirty="0"/>
            </a:br>
            <a:endParaRPr lang="en-US" sz="4800" dirty="0"/>
          </a:p>
        </p:txBody>
      </p:sp>
      <p:sp>
        <p:nvSpPr>
          <p:cNvPr id="3" name="Content Placeholder 2"/>
          <p:cNvSpPr>
            <a:spLocks noGrp="1"/>
          </p:cNvSpPr>
          <p:nvPr>
            <p:ph sz="quarter" idx="1"/>
          </p:nvPr>
        </p:nvSpPr>
        <p:spPr>
          <a:xfrm>
            <a:off x="2238900" y="1998298"/>
            <a:ext cx="14053137" cy="6521225"/>
          </a:xfrm>
        </p:spPr>
        <p:txBody>
          <a:bodyPr>
            <a:normAutofit/>
          </a:bodyPr>
          <a:lstStyle/>
          <a:p>
            <a:endParaRPr lang="en-US" b="1" dirty="0"/>
          </a:p>
          <a:p>
            <a:pPr>
              <a:buNone/>
            </a:pPr>
            <a:endParaRPr lang="en-US" dirty="0"/>
          </a:p>
          <a:p>
            <a:r>
              <a:rPr lang="en-US" sz="4700" b="1" dirty="0"/>
              <a:t>Whereas, sleepiness and sleeplessness constitute a global epidemic that threatens health and quality of life,</a:t>
            </a:r>
          </a:p>
          <a:p>
            <a:endParaRPr lang="en-US" sz="4700" b="1" dirty="0"/>
          </a:p>
          <a:p>
            <a:r>
              <a:rPr lang="en-US" sz="4700" b="1" dirty="0"/>
              <a:t>Whereas, much can be done to prevent and treat sleepiness and sleeplessness,</a:t>
            </a:r>
          </a:p>
          <a:p>
            <a:endParaRPr lang="en-US" sz="4700" b="1" i="1" dirty="0"/>
          </a:p>
          <a:p>
            <a:endParaRPr lang="en-US" dirty="0"/>
          </a:p>
        </p:txBody>
      </p:sp>
      <p:sp>
        <p:nvSpPr>
          <p:cNvPr id="4" name="Footer Placeholder 3"/>
          <p:cNvSpPr>
            <a:spLocks noGrp="1"/>
          </p:cNvSpPr>
          <p:nvPr>
            <p:ph type="ftr" sz="quarter" idx="11"/>
          </p:nvPr>
        </p:nvSpPr>
        <p:spPr>
          <a:xfrm>
            <a:off x="1600954" y="9001127"/>
            <a:ext cx="14800344" cy="1008060"/>
          </a:xfrm>
        </p:spPr>
        <p:txBody>
          <a:bodyPr/>
          <a:lstStyle/>
          <a:p>
            <a:pPr algn="ctr"/>
            <a:r>
              <a:rPr lang="en-AU" dirty="0"/>
              <a:t>Sleep Medicine, 50 Smith Street Charlestown, NSW 2290</a:t>
            </a:r>
          </a:p>
          <a:p>
            <a:pPr algn="ctr"/>
            <a:r>
              <a:rPr lang="en-AU" dirty="0"/>
              <a:t>Warners Bay Private Hospital </a:t>
            </a:r>
            <a:endParaRPr lang="en-US" dirty="0"/>
          </a:p>
          <a:p>
            <a:endParaRPr lang="en-US" dirty="0"/>
          </a:p>
          <a:p>
            <a:endParaRPr lang="en-US" dirty="0"/>
          </a:p>
          <a:p>
            <a:endParaRPr kumimoji="0"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315" y="1260577"/>
            <a:ext cx="13771722" cy="1966359"/>
          </a:xfrm>
        </p:spPr>
        <p:txBody>
          <a:bodyPr>
            <a:normAutofit fontScale="90000"/>
          </a:bodyPr>
          <a:lstStyle/>
          <a:p>
            <a:r>
              <a:rPr lang="en-US" b="1" dirty="0"/>
              <a:t/>
            </a:r>
            <a:br>
              <a:rPr lang="en-US" b="1" dirty="0"/>
            </a:br>
            <a:r>
              <a:rPr lang="en-US" sz="5700" dirty="0"/>
              <a:t>WORLD SLEEP DAY DECLARATION</a:t>
            </a:r>
            <a:r>
              <a:rPr lang="en-US" sz="4800" dirty="0"/>
              <a:t>:</a:t>
            </a:r>
            <a:br>
              <a:rPr lang="en-US" sz="4800" dirty="0"/>
            </a:br>
            <a:endParaRPr lang="en-US" sz="4800" dirty="0"/>
          </a:p>
        </p:txBody>
      </p:sp>
      <p:sp>
        <p:nvSpPr>
          <p:cNvPr id="3" name="Content Placeholder 2"/>
          <p:cNvSpPr>
            <a:spLocks noGrp="1"/>
          </p:cNvSpPr>
          <p:nvPr>
            <p:ph sz="quarter" idx="1"/>
          </p:nvPr>
        </p:nvSpPr>
        <p:spPr>
          <a:xfrm>
            <a:off x="2238900" y="1998298"/>
            <a:ext cx="14053137" cy="6521225"/>
          </a:xfrm>
        </p:spPr>
        <p:txBody>
          <a:bodyPr>
            <a:normAutofit/>
          </a:bodyPr>
          <a:lstStyle/>
          <a:p>
            <a:endParaRPr lang="en-US" b="1" dirty="0"/>
          </a:p>
          <a:p>
            <a:pPr>
              <a:buNone/>
            </a:pPr>
            <a:endParaRPr lang="en-US" sz="4700" b="1" i="1" dirty="0"/>
          </a:p>
          <a:p>
            <a:r>
              <a:rPr lang="en-US" sz="4700" b="1" dirty="0"/>
              <a:t>Whereas, professional and public awareness are the firsts steps to action,</a:t>
            </a:r>
          </a:p>
          <a:p>
            <a:endParaRPr lang="en-US" sz="4700" b="1" dirty="0"/>
          </a:p>
          <a:p>
            <a:r>
              <a:rPr lang="en-US" sz="4700" b="1" dirty="0"/>
              <a:t>We hereby DECLARE that the disorders of sleep are preventable and treatable medical conditions in every country of the world.</a:t>
            </a:r>
          </a:p>
          <a:p>
            <a:endParaRPr lang="en-US" dirty="0"/>
          </a:p>
        </p:txBody>
      </p:sp>
      <p:sp>
        <p:nvSpPr>
          <p:cNvPr id="4" name="Footer Placeholder 3"/>
          <p:cNvSpPr>
            <a:spLocks noGrp="1"/>
          </p:cNvSpPr>
          <p:nvPr>
            <p:ph type="ftr" sz="quarter" idx="11"/>
          </p:nvPr>
        </p:nvSpPr>
        <p:spPr>
          <a:xfrm>
            <a:off x="1600954" y="9001127"/>
            <a:ext cx="14800344" cy="1080068"/>
          </a:xfrm>
        </p:spPr>
        <p:txBody>
          <a:bodyPr/>
          <a:lstStyle/>
          <a:p>
            <a:pPr algn="ctr"/>
            <a:r>
              <a:rPr lang="en-AU" dirty="0"/>
              <a:t>Sleep Medicine, 50 Smith Street Charlestown, NSW 2290  </a:t>
            </a:r>
          </a:p>
          <a:p>
            <a:pPr algn="ctr"/>
            <a:r>
              <a:rPr lang="en-AU" dirty="0"/>
              <a:t>Warners Bay Private Hospital </a:t>
            </a:r>
            <a:endParaRPr lang="en-US" dirty="0"/>
          </a:p>
          <a:p>
            <a:endParaRPr lang="en-US" dirty="0"/>
          </a:p>
          <a:p>
            <a:endParaRPr lang="en-US" dirty="0"/>
          </a:p>
          <a:p>
            <a:endParaRPr kumimoji="0"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Sleep, Healthy Aging</a:t>
            </a:r>
          </a:p>
        </p:txBody>
      </p:sp>
      <p:sp>
        <p:nvSpPr>
          <p:cNvPr id="3" name="Content Placeholder 2"/>
          <p:cNvSpPr>
            <a:spLocks noGrp="1"/>
          </p:cNvSpPr>
          <p:nvPr>
            <p:ph sz="quarter" idx="1"/>
          </p:nvPr>
        </p:nvSpPr>
        <p:spPr>
          <a:xfrm>
            <a:off x="2494078" y="2470852"/>
            <a:ext cx="13797959" cy="5954161"/>
          </a:xfrm>
        </p:spPr>
        <p:txBody>
          <a:bodyPr>
            <a:normAutofit/>
          </a:bodyPr>
          <a:lstStyle/>
          <a:p>
            <a:endParaRPr lang="en-US" dirty="0"/>
          </a:p>
          <a:p>
            <a:pPr>
              <a:lnSpc>
                <a:spcPct val="150000"/>
              </a:lnSpc>
              <a:buNone/>
            </a:pPr>
            <a:r>
              <a:rPr lang="en-US" sz="4400" b="1" dirty="0"/>
              <a:t>    Sleep-related respiratory disturbances and loss of quality sleep can lead to numerous health problems, such as </a:t>
            </a:r>
            <a:r>
              <a:rPr lang="en-US" sz="4400" b="1" i="1" dirty="0">
                <a:solidFill>
                  <a:srgbClr val="C00000"/>
                </a:solidFill>
              </a:rPr>
              <a:t>hypertension, heart disease, stroke and diabetes.</a:t>
            </a:r>
          </a:p>
          <a:p>
            <a:endParaRPr lang="en-US" dirty="0"/>
          </a:p>
          <a:p>
            <a:pPr>
              <a:buNone/>
            </a:pPr>
            <a:endParaRPr lang="en-US" dirty="0"/>
          </a:p>
        </p:txBody>
      </p:sp>
      <p:sp>
        <p:nvSpPr>
          <p:cNvPr id="4" name="Footer Placeholder 3"/>
          <p:cNvSpPr>
            <a:spLocks noGrp="1"/>
          </p:cNvSpPr>
          <p:nvPr>
            <p:ph type="ftr" sz="quarter" idx="11"/>
          </p:nvPr>
        </p:nvSpPr>
        <p:spPr>
          <a:xfrm>
            <a:off x="2238901" y="9001127"/>
            <a:ext cx="14417577" cy="792036"/>
          </a:xfrm>
        </p:spPr>
        <p:txBody>
          <a:bodyPr/>
          <a:lstStyle/>
          <a:p>
            <a:pPr algn="ctr"/>
            <a:r>
              <a:rPr lang="en-AU" dirty="0"/>
              <a:t>Sleep Medicine, 50 Smith Street Charlestown, NSW 2290  </a:t>
            </a:r>
          </a:p>
          <a:p>
            <a:pPr algn="ctr"/>
            <a:r>
              <a:rPr lang="en-AU" dirty="0"/>
              <a:t>Warners Bay Private Hospital </a:t>
            </a:r>
            <a:endParaRPr lang="en-US" dirty="0"/>
          </a:p>
          <a:p>
            <a:endParaRPr lang="en-US" dirty="0"/>
          </a:p>
          <a:p>
            <a:endParaRPr lang="en-US" dirty="0"/>
          </a:p>
          <a:p>
            <a:endParaRPr kumimoji="0"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800225" y="9721216"/>
            <a:ext cx="14761740" cy="720090"/>
          </a:xfrm>
        </p:spPr>
        <p:txBody>
          <a:bodyPr/>
          <a:lstStyle/>
          <a:p>
            <a:pPr algn="ctr"/>
            <a:r>
              <a:rPr lang="en-AU" dirty="0" smtClean="0"/>
              <a:t>Sleep Medicine, 50 Smith Street Charlestown, NSW 2290  </a:t>
            </a:r>
          </a:p>
          <a:p>
            <a:pPr algn="ctr"/>
            <a:r>
              <a:rPr lang="en-AU" dirty="0" smtClean="0"/>
              <a:t>Warners Bay Private Hospital </a:t>
            </a:r>
            <a:endParaRPr lang="en-US" dirty="0" smtClean="0"/>
          </a:p>
          <a:p>
            <a:endParaRPr lang="en-US" dirty="0"/>
          </a:p>
          <a:p>
            <a:endParaRPr kumimoji="0" lang="en-US" dirty="0"/>
          </a:p>
        </p:txBody>
      </p:sp>
      <p:sp>
        <p:nvSpPr>
          <p:cNvPr id="3" name="TextBox 2"/>
          <p:cNvSpPr txBox="1"/>
          <p:nvPr/>
        </p:nvSpPr>
        <p:spPr>
          <a:xfrm>
            <a:off x="1800325" y="2016299"/>
            <a:ext cx="12572673" cy="5909310"/>
          </a:xfrm>
          <a:prstGeom prst="rect">
            <a:avLst/>
          </a:prstGeom>
          <a:noFill/>
        </p:spPr>
        <p:txBody>
          <a:bodyPr wrap="none" rtlCol="0">
            <a:spAutoFit/>
          </a:bodyPr>
          <a:lstStyle/>
          <a:p>
            <a:r>
              <a:rPr lang="en-AU" sz="5400" dirty="0"/>
              <a:t>From treating patients as cases; and</a:t>
            </a:r>
          </a:p>
          <a:p>
            <a:pPr>
              <a:lnSpc>
                <a:spcPct val="200000"/>
              </a:lnSpc>
            </a:pPr>
            <a:r>
              <a:rPr lang="en-AU" sz="5400" dirty="0"/>
              <a:t>From making the cure of a disease more</a:t>
            </a:r>
          </a:p>
          <a:p>
            <a:pPr>
              <a:lnSpc>
                <a:spcPct val="200000"/>
              </a:lnSpc>
            </a:pPr>
            <a:r>
              <a:rPr lang="en-AU" sz="5400" dirty="0"/>
              <a:t>grievous than its endurance,</a:t>
            </a:r>
          </a:p>
          <a:p>
            <a:pPr>
              <a:lnSpc>
                <a:spcPct val="200000"/>
              </a:lnSpc>
            </a:pPr>
            <a:r>
              <a:rPr lang="en-AU" sz="5400" i="1" dirty="0"/>
              <a:t>Good Lord deliver us </a:t>
            </a:r>
          </a:p>
        </p:txBody>
      </p:sp>
    </p:spTree>
    <p:extLst>
      <p:ext uri="{BB962C8B-B14F-4D97-AF65-F5344CB8AC3E}">
        <p14:creationId xmlns:p14="http://schemas.microsoft.com/office/powerpoint/2010/main" val="32572194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Sleep, Healthy Aging</a:t>
            </a:r>
          </a:p>
        </p:txBody>
      </p:sp>
      <p:sp>
        <p:nvSpPr>
          <p:cNvPr id="3" name="Content Placeholder 2"/>
          <p:cNvSpPr>
            <a:spLocks noGrp="1"/>
          </p:cNvSpPr>
          <p:nvPr>
            <p:ph sz="quarter" idx="1"/>
          </p:nvPr>
        </p:nvSpPr>
        <p:spPr>
          <a:xfrm>
            <a:off x="1800326" y="2470852"/>
            <a:ext cx="14491711" cy="5954161"/>
          </a:xfrm>
        </p:spPr>
        <p:txBody>
          <a:bodyPr>
            <a:normAutofit/>
          </a:bodyPr>
          <a:lstStyle/>
          <a:p>
            <a:endParaRPr lang="en-US" dirty="0"/>
          </a:p>
          <a:p>
            <a:pPr>
              <a:lnSpc>
                <a:spcPct val="150000"/>
              </a:lnSpc>
              <a:buNone/>
            </a:pPr>
            <a:r>
              <a:rPr lang="en-US" dirty="0"/>
              <a:t>   </a:t>
            </a:r>
            <a:r>
              <a:rPr lang="en-US" sz="4400" b="1" dirty="0"/>
              <a:t>Failure to obtain quality sleep may lead to poor alertness, lack of attention, reduced concentration, decreased work and academic productivity, and even motor vehicle accidents.</a:t>
            </a:r>
            <a:endParaRPr lang="en-US" b="1" dirty="0"/>
          </a:p>
          <a:p>
            <a:endParaRPr lang="en-US" dirty="0"/>
          </a:p>
        </p:txBody>
      </p:sp>
      <p:sp>
        <p:nvSpPr>
          <p:cNvPr id="4" name="Footer Placeholder 3"/>
          <p:cNvSpPr>
            <a:spLocks noGrp="1"/>
          </p:cNvSpPr>
          <p:nvPr>
            <p:ph type="ftr" sz="quarter" idx="11"/>
          </p:nvPr>
        </p:nvSpPr>
        <p:spPr>
          <a:xfrm>
            <a:off x="2242392" y="9433123"/>
            <a:ext cx="14417577" cy="600075"/>
          </a:xfrm>
        </p:spPr>
        <p:txBody>
          <a:bodyPr/>
          <a:lstStyle/>
          <a:p>
            <a:pPr algn="ctr"/>
            <a:r>
              <a:rPr lang="en-AU" dirty="0"/>
              <a:t>Sleep Medicine, 50 Smith Street Charlestown, NSW 2290  </a:t>
            </a:r>
          </a:p>
          <a:p>
            <a:pPr algn="ctr"/>
            <a:r>
              <a:rPr lang="en-AU" dirty="0"/>
              <a:t>Warners Bay Private Hospital </a:t>
            </a:r>
            <a:endParaRPr lang="en-US" dirty="0"/>
          </a:p>
          <a:p>
            <a:pPr algn="ctr"/>
            <a:endParaRPr lang="en-US" dirty="0"/>
          </a:p>
          <a:p>
            <a:endParaRPr lang="en-US" dirty="0"/>
          </a:p>
          <a:p>
            <a:endParaRPr kumimoji="0"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316" y="1295542"/>
            <a:ext cx="13771722" cy="1304785"/>
          </a:xfrm>
        </p:spPr>
        <p:txBody>
          <a:bodyPr/>
          <a:lstStyle/>
          <a:p>
            <a:r>
              <a:rPr lang="en-US" dirty="0"/>
              <a:t>Research</a:t>
            </a:r>
          </a:p>
        </p:txBody>
      </p:sp>
      <p:sp>
        <p:nvSpPr>
          <p:cNvPr id="3" name="Content Placeholder 2"/>
          <p:cNvSpPr>
            <a:spLocks noGrp="1"/>
          </p:cNvSpPr>
          <p:nvPr>
            <p:ph sz="quarter" idx="1"/>
          </p:nvPr>
        </p:nvSpPr>
        <p:spPr>
          <a:xfrm>
            <a:off x="1728317" y="3000376"/>
            <a:ext cx="14563720" cy="6000750"/>
          </a:xfrm>
        </p:spPr>
        <p:txBody>
          <a:bodyPr>
            <a:normAutofit/>
          </a:bodyPr>
          <a:lstStyle/>
          <a:p>
            <a:r>
              <a:rPr lang="en-US" sz="4400" b="1" dirty="0"/>
              <a:t>Research shows that we spend up to one third of our lives sleeping. </a:t>
            </a:r>
          </a:p>
          <a:p>
            <a:pPr>
              <a:buNone/>
            </a:pPr>
            <a:endParaRPr lang="en-US" sz="4400" b="1" dirty="0"/>
          </a:p>
          <a:p>
            <a:r>
              <a:rPr lang="en-US" sz="4400" b="1" dirty="0"/>
              <a:t>Sleep is a basic human need, much like eating and drinking, and is crucial to our overall health and well-being.</a:t>
            </a:r>
          </a:p>
          <a:p>
            <a:pPr>
              <a:buNone/>
            </a:pPr>
            <a:endParaRPr lang="en-US" dirty="0"/>
          </a:p>
          <a:p>
            <a:pPr>
              <a:buNone/>
            </a:pPr>
            <a:endParaRPr lang="en-US" dirty="0"/>
          </a:p>
        </p:txBody>
      </p:sp>
      <p:sp>
        <p:nvSpPr>
          <p:cNvPr id="4" name="Footer Placeholder 3"/>
          <p:cNvSpPr>
            <a:spLocks noGrp="1"/>
          </p:cNvSpPr>
          <p:nvPr>
            <p:ph type="ftr" sz="quarter" idx="11"/>
          </p:nvPr>
        </p:nvSpPr>
        <p:spPr>
          <a:xfrm>
            <a:off x="2111312" y="9001127"/>
            <a:ext cx="14417577" cy="1080068"/>
          </a:xfrm>
        </p:spPr>
        <p:txBody>
          <a:bodyPr/>
          <a:lstStyle/>
          <a:p>
            <a:r>
              <a:rPr lang="en-AU" dirty="0"/>
              <a:t>Sleep Medicine, 50 Smith Street Charlestown, NSW 2290  </a:t>
            </a:r>
          </a:p>
          <a:p>
            <a:endParaRPr lang="en-US" dirty="0"/>
          </a:p>
          <a:p>
            <a:endParaRPr lang="en-US" dirty="0"/>
          </a:p>
          <a:p>
            <a:endParaRPr kumimoji="0"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315" y="1260577"/>
            <a:ext cx="13771722" cy="1304785"/>
          </a:xfrm>
        </p:spPr>
        <p:txBody>
          <a:bodyPr/>
          <a:lstStyle/>
          <a:p>
            <a:r>
              <a:rPr lang="en-US" dirty="0"/>
              <a:t>Research</a:t>
            </a:r>
          </a:p>
        </p:txBody>
      </p:sp>
      <p:sp>
        <p:nvSpPr>
          <p:cNvPr id="3" name="Content Placeholder 2"/>
          <p:cNvSpPr>
            <a:spLocks noGrp="1"/>
          </p:cNvSpPr>
          <p:nvPr>
            <p:ph sz="quarter" idx="1"/>
          </p:nvPr>
        </p:nvSpPr>
        <p:spPr>
          <a:xfrm>
            <a:off x="2448397" y="2520355"/>
            <a:ext cx="13771722" cy="6000750"/>
          </a:xfrm>
        </p:spPr>
        <p:txBody>
          <a:bodyPr>
            <a:normAutofit fontScale="92500" lnSpcReduction="10000"/>
          </a:bodyPr>
          <a:lstStyle/>
          <a:p>
            <a:pPr>
              <a:buNone/>
            </a:pPr>
            <a:endParaRPr lang="en-US" dirty="0"/>
          </a:p>
          <a:p>
            <a:r>
              <a:rPr lang="en-US" b="1" dirty="0"/>
              <a:t>Sleep, like exercise and nutrition, is essential for metabolic regulation in children. </a:t>
            </a:r>
          </a:p>
          <a:p>
            <a:pPr>
              <a:buNone/>
            </a:pPr>
            <a:endParaRPr lang="en-US" b="1" dirty="0"/>
          </a:p>
          <a:p>
            <a:r>
              <a:rPr lang="en-US" b="1" dirty="0"/>
              <a:t>There is evidence for a link between sleep duration and childhood obesity. The findings are more apparent in girls. </a:t>
            </a:r>
          </a:p>
          <a:p>
            <a:pPr>
              <a:buNone/>
            </a:pPr>
            <a:endParaRPr lang="en-US" b="1" dirty="0"/>
          </a:p>
          <a:p>
            <a:r>
              <a:rPr lang="en-US" b="1" dirty="0"/>
              <a:t>Sleep duration is the effect of day‐to-day variability of sleep‐wake timing on weight regulation.</a:t>
            </a:r>
            <a:endParaRPr lang="en-US" b="1" baseline="30000" dirty="0"/>
          </a:p>
          <a:p>
            <a:endParaRPr lang="en-US" dirty="0"/>
          </a:p>
        </p:txBody>
      </p:sp>
      <p:sp>
        <p:nvSpPr>
          <p:cNvPr id="4" name="Footer Placeholder 3"/>
          <p:cNvSpPr>
            <a:spLocks noGrp="1"/>
          </p:cNvSpPr>
          <p:nvPr>
            <p:ph type="ftr" sz="quarter" idx="11"/>
          </p:nvPr>
        </p:nvSpPr>
        <p:spPr>
          <a:xfrm>
            <a:off x="2111312" y="9001127"/>
            <a:ext cx="14417577" cy="1080068"/>
          </a:xfrm>
        </p:spPr>
        <p:txBody>
          <a:bodyPr/>
          <a:lstStyle/>
          <a:p>
            <a:r>
              <a:rPr lang="en-AU" dirty="0"/>
              <a:t>Sleep Medicine, 50 Smith Street Charlestown, NSW 2290  </a:t>
            </a:r>
          </a:p>
          <a:p>
            <a:endParaRPr lang="en-US" dirty="0"/>
          </a:p>
          <a:p>
            <a:endParaRPr lang="en-US" dirty="0"/>
          </a:p>
          <a:p>
            <a:endParaRPr kumimoji="0"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225" y="216099"/>
            <a:ext cx="15301913" cy="1800226"/>
          </a:xfrm>
        </p:spPr>
        <p:txBody>
          <a:bodyPr>
            <a:normAutofit fontScale="90000"/>
          </a:bodyPr>
          <a:lstStyle/>
          <a:p>
            <a:pPr algn="ctr"/>
            <a:r>
              <a:rPr lang="en-US" b="1" dirty="0"/>
              <a:t>There are more than 80 sleep disorders</a:t>
            </a:r>
            <a:endParaRPr lang="en-AU" b="1" dirty="0"/>
          </a:p>
        </p:txBody>
      </p:sp>
      <p:sp>
        <p:nvSpPr>
          <p:cNvPr id="3" name="Footer Placeholder 2"/>
          <p:cNvSpPr>
            <a:spLocks noGrp="1"/>
          </p:cNvSpPr>
          <p:nvPr>
            <p:ph type="ftr" sz="quarter" idx="11"/>
          </p:nvPr>
        </p:nvSpPr>
        <p:spPr>
          <a:xfrm>
            <a:off x="936228" y="10153203"/>
            <a:ext cx="15983853" cy="432058"/>
          </a:xfrm>
        </p:spPr>
        <p:txBody>
          <a:bodyPr/>
          <a:lstStyle/>
          <a:p>
            <a:pPr algn="ctr"/>
            <a:r>
              <a:rPr lang="en-AU" dirty="0"/>
              <a:t>Sleep Medicine, 50 Smith Street Charlestown, NSW </a:t>
            </a:r>
            <a:r>
              <a:rPr lang="en-AU" dirty="0" smtClean="0"/>
              <a:t>2290</a:t>
            </a:r>
            <a:endParaRPr lang="en-AU" dirty="0"/>
          </a:p>
          <a:p>
            <a:pPr algn="ctr"/>
            <a:r>
              <a:rPr lang="en-AU" dirty="0"/>
              <a:t>Warners Bay Private Hospital </a:t>
            </a:r>
            <a:endParaRPr lang="en-US" dirty="0"/>
          </a:p>
          <a:p>
            <a:endParaRPr lang="en-US" dirty="0"/>
          </a:p>
          <a:p>
            <a:endParaRPr lang="en-US" dirty="0"/>
          </a:p>
          <a:p>
            <a:pPr algn="ctr"/>
            <a:endParaRPr kumimoji="0"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0685" y="2088202"/>
            <a:ext cx="7560840" cy="7429727"/>
          </a:xfrm>
          <a:prstGeom prst="rect">
            <a:avLst/>
          </a:prstGeom>
        </p:spPr>
      </p:pic>
      <p:sp>
        <p:nvSpPr>
          <p:cNvPr id="5" name="TextBox 4"/>
          <p:cNvSpPr txBox="1"/>
          <p:nvPr/>
        </p:nvSpPr>
        <p:spPr>
          <a:xfrm>
            <a:off x="12745541" y="9229885"/>
            <a:ext cx="4174541" cy="461665"/>
          </a:xfrm>
          <a:prstGeom prst="rect">
            <a:avLst/>
          </a:prstGeom>
          <a:noFill/>
        </p:spPr>
        <p:txBody>
          <a:bodyPr wrap="none" rtlCol="0">
            <a:spAutoFit/>
          </a:bodyPr>
          <a:lstStyle/>
          <a:p>
            <a:r>
              <a:rPr lang="en-US" sz="2400" dirty="0"/>
              <a:t>Flaming June , Lord Leighton</a:t>
            </a:r>
            <a:endParaRPr lang="en-AU" sz="2400" dirty="0"/>
          </a:p>
        </p:txBody>
      </p:sp>
    </p:spTree>
    <p:extLst>
      <p:ext uri="{BB962C8B-B14F-4D97-AF65-F5344CB8AC3E}">
        <p14:creationId xmlns:p14="http://schemas.microsoft.com/office/powerpoint/2010/main" val="2335848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847" y="576139"/>
            <a:ext cx="15301913" cy="1152128"/>
          </a:xfrm>
        </p:spPr>
        <p:txBody>
          <a:bodyPr>
            <a:normAutofit/>
          </a:bodyPr>
          <a:lstStyle/>
          <a:p>
            <a:r>
              <a:rPr lang="en-US" sz="6000" dirty="0"/>
              <a:t>Obstructive Sleep Apnea</a:t>
            </a:r>
          </a:p>
        </p:txBody>
      </p:sp>
      <p:sp>
        <p:nvSpPr>
          <p:cNvPr id="3" name="Content Placeholder 2"/>
          <p:cNvSpPr>
            <a:spLocks noGrp="1"/>
          </p:cNvSpPr>
          <p:nvPr>
            <p:ph sz="quarter" idx="1"/>
          </p:nvPr>
        </p:nvSpPr>
        <p:spPr>
          <a:xfrm>
            <a:off x="1183733" y="1998128"/>
            <a:ext cx="15301913" cy="7200900"/>
          </a:xfrm>
        </p:spPr>
        <p:txBody>
          <a:bodyPr>
            <a:normAutofit/>
          </a:bodyPr>
          <a:lstStyle/>
          <a:p>
            <a:endParaRPr lang="en-US" b="1" dirty="0"/>
          </a:p>
          <a:p>
            <a:r>
              <a:rPr lang="en-US" sz="5400" b="1" dirty="0"/>
              <a:t>Breathing regularly during sleep is critical to maintain well-being and health. </a:t>
            </a:r>
          </a:p>
          <a:p>
            <a:pPr>
              <a:buNone/>
            </a:pPr>
            <a:endParaRPr lang="en-US" sz="5400" b="1" dirty="0"/>
          </a:p>
          <a:p>
            <a:r>
              <a:rPr lang="en-US" sz="5400" b="1" dirty="0"/>
              <a:t>Persistent interruption of the breathing function during sleep is called sleep apnea. </a:t>
            </a:r>
          </a:p>
          <a:p>
            <a:pPr>
              <a:buNone/>
            </a:pPr>
            <a:endParaRPr lang="en-US" sz="5400" dirty="0"/>
          </a:p>
          <a:p>
            <a:pPr>
              <a:buNone/>
            </a:pPr>
            <a:endParaRPr lang="en-US" dirty="0"/>
          </a:p>
        </p:txBody>
      </p:sp>
      <p:sp>
        <p:nvSpPr>
          <p:cNvPr id="4" name="Footer Placeholder 3"/>
          <p:cNvSpPr>
            <a:spLocks noGrp="1"/>
          </p:cNvSpPr>
          <p:nvPr>
            <p:ph type="ftr" sz="quarter" idx="11"/>
          </p:nvPr>
        </p:nvSpPr>
        <p:spPr>
          <a:xfrm>
            <a:off x="2383100" y="9468890"/>
            <a:ext cx="14136161" cy="600075"/>
          </a:xfrm>
        </p:spPr>
        <p:txBody>
          <a:bodyPr/>
          <a:lstStyle/>
          <a:p>
            <a:pPr algn="ctr"/>
            <a:r>
              <a:rPr lang="en-AU" dirty="0"/>
              <a:t>Sleep Medicine, 50 Smith Street Charlestown, NSW 2290</a:t>
            </a:r>
          </a:p>
          <a:p>
            <a:pPr algn="ctr"/>
            <a:r>
              <a:rPr lang="en-AU" dirty="0"/>
              <a:t>Warners Bay Private Hospital </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225" y="432554"/>
            <a:ext cx="15301913" cy="1151697"/>
          </a:xfrm>
        </p:spPr>
        <p:txBody>
          <a:bodyPr>
            <a:normAutofit fontScale="90000"/>
          </a:bodyPr>
          <a:lstStyle/>
          <a:p>
            <a:r>
              <a:rPr lang="en-US" dirty="0"/>
              <a:t>Obstructive Sleep Apnea</a:t>
            </a:r>
          </a:p>
        </p:txBody>
      </p:sp>
      <p:sp>
        <p:nvSpPr>
          <p:cNvPr id="3" name="Content Placeholder 2"/>
          <p:cNvSpPr>
            <a:spLocks noGrp="1"/>
          </p:cNvSpPr>
          <p:nvPr>
            <p:ph sz="quarter" idx="1"/>
          </p:nvPr>
        </p:nvSpPr>
        <p:spPr/>
        <p:txBody>
          <a:bodyPr>
            <a:normAutofit/>
          </a:bodyPr>
          <a:lstStyle/>
          <a:p>
            <a:pPr>
              <a:buNone/>
            </a:pPr>
            <a:endParaRPr lang="en-US" dirty="0"/>
          </a:p>
          <a:p>
            <a:r>
              <a:rPr lang="en-US" sz="4800" b="1" dirty="0"/>
              <a:t>This is a common disorder that affects 4% of men and 2% of women.</a:t>
            </a:r>
            <a:endParaRPr lang="en-US" sz="4800" b="1" baseline="30000" dirty="0"/>
          </a:p>
          <a:p>
            <a:pPr>
              <a:buNone/>
            </a:pPr>
            <a:endParaRPr lang="en-US" sz="4800" b="1" baseline="30000" dirty="0"/>
          </a:p>
          <a:p>
            <a:r>
              <a:rPr lang="en-US" sz="4800" b="1" dirty="0"/>
              <a:t>Sleep apnea causes daytime sleepiness and fatigue, and may lead to conditions such as hypertension, ischemic heart disease, stroke, and diabetes.</a:t>
            </a:r>
          </a:p>
          <a:p>
            <a:endParaRPr lang="en-US" sz="4800" dirty="0"/>
          </a:p>
        </p:txBody>
      </p:sp>
      <p:sp>
        <p:nvSpPr>
          <p:cNvPr id="4" name="Footer Placeholder 3"/>
          <p:cNvSpPr>
            <a:spLocks noGrp="1"/>
          </p:cNvSpPr>
          <p:nvPr>
            <p:ph type="ftr" sz="quarter" idx="11"/>
          </p:nvPr>
        </p:nvSpPr>
        <p:spPr>
          <a:xfrm>
            <a:off x="2383100" y="9228654"/>
            <a:ext cx="14136161" cy="1140573"/>
          </a:xfrm>
        </p:spPr>
        <p:txBody>
          <a:bodyPr/>
          <a:lstStyle/>
          <a:p>
            <a:r>
              <a:rPr lang="en-AU" dirty="0"/>
              <a:t>Sleep Medicine, 50 Smith Street Charlestown, NSW 2290  </a:t>
            </a:r>
          </a:p>
          <a:p>
            <a:endParaRPr lang="en-US" dirty="0"/>
          </a:p>
          <a:p>
            <a:endParaRPr lang="en-US" dirty="0"/>
          </a:p>
          <a:p>
            <a:pPr algn="ctr"/>
            <a:endParaRPr kumimoji="0"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7070" y="600431"/>
            <a:ext cx="13771722" cy="1021254"/>
          </a:xfrm>
        </p:spPr>
        <p:txBody>
          <a:bodyPr>
            <a:normAutofit fontScale="90000"/>
          </a:bodyPr>
          <a:lstStyle/>
          <a:p>
            <a:pPr algn="ctr"/>
            <a:r>
              <a:rPr lang="en-US" dirty="0"/>
              <a:t>Obstructive Sleep Apnea</a:t>
            </a:r>
          </a:p>
        </p:txBody>
      </p:sp>
      <p:sp>
        <p:nvSpPr>
          <p:cNvPr id="3" name="Content Placeholder 2"/>
          <p:cNvSpPr>
            <a:spLocks noGrp="1"/>
          </p:cNvSpPr>
          <p:nvPr>
            <p:ph sz="quarter" idx="1"/>
          </p:nvPr>
        </p:nvSpPr>
        <p:spPr>
          <a:xfrm>
            <a:off x="1152253" y="2232324"/>
            <a:ext cx="15139783" cy="6568778"/>
          </a:xfrm>
        </p:spPr>
        <p:txBody>
          <a:bodyPr>
            <a:normAutofit fontScale="25000" lnSpcReduction="20000"/>
          </a:bodyPr>
          <a:lstStyle/>
          <a:p>
            <a:pPr>
              <a:buNone/>
            </a:pPr>
            <a:endParaRPr lang="en-US" b="1" baseline="30000" dirty="0"/>
          </a:p>
          <a:p>
            <a:r>
              <a:rPr lang="en-US" sz="17600" b="1" dirty="0"/>
              <a:t>If not properly managed, OSA can have a significant impact on a person’s health and well-being.</a:t>
            </a:r>
          </a:p>
          <a:p>
            <a:endParaRPr lang="en-US" sz="17600" b="1" dirty="0"/>
          </a:p>
          <a:p>
            <a:r>
              <a:rPr lang="en-US" sz="17600" b="1" dirty="0"/>
              <a:t>People who have OSA stop breathing repeatedly during sleep. OSA is caused by a blocking of the upper airway. </a:t>
            </a:r>
          </a:p>
          <a:p>
            <a:pPr>
              <a:buNone/>
            </a:pPr>
            <a:endParaRPr lang="en-US" sz="17600" b="1" dirty="0"/>
          </a:p>
          <a:p>
            <a:r>
              <a:rPr lang="en-US" sz="17600" b="1" dirty="0"/>
              <a:t>The collapse of the airway may be due to such factors as a large tongue, extra tissue or decreased muscle tone holding the airway open.</a:t>
            </a:r>
          </a:p>
          <a:p>
            <a:endParaRPr lang="en-US" sz="9800" b="1" dirty="0"/>
          </a:p>
          <a:p>
            <a:endParaRPr lang="en-US" dirty="0"/>
          </a:p>
        </p:txBody>
      </p:sp>
      <p:sp>
        <p:nvSpPr>
          <p:cNvPr id="4" name="Footer Placeholder 3"/>
          <p:cNvSpPr>
            <a:spLocks noGrp="1"/>
          </p:cNvSpPr>
          <p:nvPr>
            <p:ph type="ftr" sz="quarter" idx="11"/>
          </p:nvPr>
        </p:nvSpPr>
        <p:spPr>
          <a:xfrm>
            <a:off x="1983722" y="9649147"/>
            <a:ext cx="15118417" cy="600075"/>
          </a:xfrm>
        </p:spPr>
        <p:txBody>
          <a:bodyPr/>
          <a:lstStyle/>
          <a:p>
            <a:pPr algn="ctr"/>
            <a:r>
              <a:rPr lang="en-AU" dirty="0"/>
              <a:t>Sleep Medicine, 50 Smith Street Charlestown, NSW 2290  </a:t>
            </a:r>
          </a:p>
          <a:p>
            <a:pPr algn="ctr"/>
            <a:r>
              <a:rPr lang="en-AU" dirty="0"/>
              <a:t>Warners Bay Private Hospital </a:t>
            </a:r>
            <a:endParaRPr lang="en-US" dirty="0"/>
          </a:p>
          <a:p>
            <a:pPr algn="ctr"/>
            <a:endParaRPr lang="en-US" dirty="0"/>
          </a:p>
          <a:p>
            <a:endParaRPr lang="en-US" dirty="0"/>
          </a:p>
          <a:p>
            <a:pPr algn="ctr"/>
            <a:endParaRPr kumimoji="0"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315" y="1260576"/>
            <a:ext cx="13771722" cy="1021254"/>
          </a:xfrm>
        </p:spPr>
        <p:txBody>
          <a:bodyPr>
            <a:normAutofit fontScale="90000"/>
          </a:bodyPr>
          <a:lstStyle/>
          <a:p>
            <a:r>
              <a:rPr lang="en-US" dirty="0"/>
              <a:t>Treatment of OSA</a:t>
            </a:r>
          </a:p>
        </p:txBody>
      </p:sp>
      <p:sp>
        <p:nvSpPr>
          <p:cNvPr id="3" name="Content Placeholder 2"/>
          <p:cNvSpPr>
            <a:spLocks noGrp="1"/>
          </p:cNvSpPr>
          <p:nvPr>
            <p:ph sz="quarter" idx="1"/>
          </p:nvPr>
        </p:nvSpPr>
        <p:spPr>
          <a:xfrm>
            <a:off x="2232374" y="2088307"/>
            <a:ext cx="14053137" cy="7182798"/>
          </a:xfrm>
        </p:spPr>
        <p:txBody>
          <a:bodyPr>
            <a:normAutofit/>
          </a:bodyPr>
          <a:lstStyle/>
          <a:p>
            <a:endParaRPr lang="en-US" dirty="0"/>
          </a:p>
          <a:p>
            <a:r>
              <a:rPr lang="en-US" sz="4800" b="1" dirty="0"/>
              <a:t>Sleep apnea is diagnosed with polysomnography in the sleep laboratory (or in your own home).</a:t>
            </a:r>
          </a:p>
          <a:p>
            <a:endParaRPr lang="en-US" sz="4800" b="1" dirty="0"/>
          </a:p>
          <a:p>
            <a:r>
              <a:rPr lang="en-US" sz="4800" b="1" dirty="0"/>
              <a:t>Treatment with non-invasive positive airway (continuous positive airway pressure, or CPAP) ventilation is generally </a:t>
            </a:r>
            <a:r>
              <a:rPr lang="en-US" sz="4800" b="1" dirty="0" smtClean="0"/>
              <a:t>successful</a:t>
            </a:r>
            <a:endParaRPr lang="en-US" sz="4800" b="1" dirty="0"/>
          </a:p>
        </p:txBody>
      </p:sp>
      <p:sp>
        <p:nvSpPr>
          <p:cNvPr id="4" name="Footer Placeholder 3"/>
          <p:cNvSpPr>
            <a:spLocks noGrp="1"/>
          </p:cNvSpPr>
          <p:nvPr>
            <p:ph type="ftr" sz="quarter" idx="11"/>
          </p:nvPr>
        </p:nvSpPr>
        <p:spPr>
          <a:xfrm>
            <a:off x="2088357" y="9433123"/>
            <a:ext cx="14545166" cy="600075"/>
          </a:xfrm>
        </p:spPr>
        <p:txBody>
          <a:bodyPr/>
          <a:lstStyle/>
          <a:p>
            <a:pPr algn="ctr"/>
            <a:r>
              <a:rPr lang="en-AU" dirty="0"/>
              <a:t>Sleep Medicine, 50 Smith Street Charlestown, NSW 2290  </a:t>
            </a:r>
          </a:p>
          <a:p>
            <a:pPr algn="ctr"/>
            <a:r>
              <a:rPr lang="en-AU" dirty="0"/>
              <a:t>Warners Bay Private Hospital </a:t>
            </a:r>
            <a:endParaRPr lang="en-US" dirty="0"/>
          </a:p>
          <a:p>
            <a:endParaRPr lang="en-US" dirty="0"/>
          </a:p>
          <a:p>
            <a:endParaRPr lang="en-US" dirty="0"/>
          </a:p>
          <a:p>
            <a:pPr algn="ctr"/>
            <a:endParaRPr kumimoji="0"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6717" y="1097112"/>
            <a:ext cx="13771722" cy="1021254"/>
          </a:xfrm>
        </p:spPr>
        <p:txBody>
          <a:bodyPr>
            <a:normAutofit fontScale="90000"/>
          </a:bodyPr>
          <a:lstStyle/>
          <a:p>
            <a:r>
              <a:rPr lang="en-US" dirty="0"/>
              <a:t>Treatment of OSA</a:t>
            </a:r>
          </a:p>
        </p:txBody>
      </p:sp>
      <p:sp>
        <p:nvSpPr>
          <p:cNvPr id="3" name="Content Placeholder 2"/>
          <p:cNvSpPr>
            <a:spLocks noGrp="1"/>
          </p:cNvSpPr>
          <p:nvPr>
            <p:ph sz="quarter" idx="1"/>
          </p:nvPr>
        </p:nvSpPr>
        <p:spPr>
          <a:xfrm>
            <a:off x="1296269" y="2118366"/>
            <a:ext cx="15232618" cy="7182798"/>
          </a:xfrm>
        </p:spPr>
        <p:txBody>
          <a:bodyPr>
            <a:normAutofit/>
          </a:bodyPr>
          <a:lstStyle/>
          <a:p>
            <a:endParaRPr lang="en-US" dirty="0"/>
          </a:p>
          <a:p>
            <a:pPr>
              <a:lnSpc>
                <a:spcPct val="150000"/>
              </a:lnSpc>
              <a:buNone/>
            </a:pPr>
            <a:r>
              <a:rPr lang="en-US" dirty="0"/>
              <a:t>   </a:t>
            </a:r>
            <a:r>
              <a:rPr lang="en-US" sz="4800" b="1" dirty="0"/>
              <a:t>There is proof that successful correction of sleep apnea with non‐invasive positive airway pressure ventilation lowers blood pressure and may reduce the risk of myocardial infarction and stroke. </a:t>
            </a:r>
          </a:p>
          <a:p>
            <a:endParaRPr lang="en-US" sz="4800" dirty="0"/>
          </a:p>
        </p:txBody>
      </p:sp>
      <p:sp>
        <p:nvSpPr>
          <p:cNvPr id="4" name="Footer Placeholder 3"/>
          <p:cNvSpPr>
            <a:spLocks noGrp="1"/>
          </p:cNvSpPr>
          <p:nvPr>
            <p:ph type="ftr" sz="quarter" idx="11"/>
          </p:nvPr>
        </p:nvSpPr>
        <p:spPr>
          <a:xfrm>
            <a:off x="1979859" y="9576636"/>
            <a:ext cx="14545166" cy="600075"/>
          </a:xfrm>
        </p:spPr>
        <p:txBody>
          <a:bodyPr/>
          <a:lstStyle/>
          <a:p>
            <a:pPr algn="ctr"/>
            <a:r>
              <a:rPr lang="en-AU" dirty="0"/>
              <a:t>Sleep Medicine, 50 Smith Street Charlestown, NSW 2290  </a:t>
            </a:r>
          </a:p>
          <a:p>
            <a:pPr algn="ctr"/>
            <a:r>
              <a:rPr lang="en-AU" dirty="0"/>
              <a:t>Warners Bay Private Hospital </a:t>
            </a:r>
            <a:endParaRPr lang="en-US" dirty="0"/>
          </a:p>
          <a:p>
            <a:endParaRPr lang="en-US" dirty="0"/>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315" y="1260576"/>
            <a:ext cx="13771722" cy="1021254"/>
          </a:xfrm>
        </p:spPr>
        <p:txBody>
          <a:bodyPr>
            <a:normAutofit fontScale="90000"/>
          </a:bodyPr>
          <a:lstStyle/>
          <a:p>
            <a:r>
              <a:rPr lang="en-US" dirty="0"/>
              <a:t>Treatment of OSA</a:t>
            </a:r>
          </a:p>
        </p:txBody>
      </p:sp>
      <p:sp>
        <p:nvSpPr>
          <p:cNvPr id="3" name="Content Placeholder 2"/>
          <p:cNvSpPr>
            <a:spLocks noGrp="1"/>
          </p:cNvSpPr>
          <p:nvPr>
            <p:ph sz="quarter" idx="1"/>
          </p:nvPr>
        </p:nvSpPr>
        <p:spPr>
          <a:xfrm>
            <a:off x="2238900" y="2281829"/>
            <a:ext cx="14053137" cy="7182798"/>
          </a:xfrm>
        </p:spPr>
        <p:txBody>
          <a:bodyPr>
            <a:normAutofit/>
          </a:bodyPr>
          <a:lstStyle/>
          <a:p>
            <a:endParaRPr lang="en-US" dirty="0"/>
          </a:p>
          <a:p>
            <a:r>
              <a:rPr lang="en-US" sz="4800" b="1" dirty="0"/>
              <a:t>Both adults and children should be formally investigated in sleep centers if sleep apnea is suspected</a:t>
            </a:r>
          </a:p>
          <a:p>
            <a:endParaRPr lang="en-US" sz="4800" b="1" dirty="0"/>
          </a:p>
          <a:p>
            <a:r>
              <a:rPr lang="en-US" sz="4800" b="1" dirty="0"/>
              <a:t>Both adult and pediatric sleep apnea is treatable and correctable; a correct and precise diagnosis is always required.</a:t>
            </a:r>
          </a:p>
          <a:p>
            <a:endParaRPr lang="en-US" sz="4800" baseline="30000" dirty="0"/>
          </a:p>
          <a:p>
            <a:pPr>
              <a:buNone/>
            </a:pPr>
            <a:endParaRPr lang="en-US" dirty="0"/>
          </a:p>
        </p:txBody>
      </p:sp>
      <p:sp>
        <p:nvSpPr>
          <p:cNvPr id="4" name="Footer Placeholder 3"/>
          <p:cNvSpPr>
            <a:spLocks noGrp="1"/>
          </p:cNvSpPr>
          <p:nvPr>
            <p:ph type="ftr" sz="quarter" idx="11"/>
          </p:nvPr>
        </p:nvSpPr>
        <p:spPr>
          <a:xfrm>
            <a:off x="1992885" y="9464627"/>
            <a:ext cx="14545166" cy="600075"/>
          </a:xfrm>
        </p:spPr>
        <p:txBody>
          <a:bodyPr/>
          <a:lstStyle/>
          <a:p>
            <a:pPr algn="ctr"/>
            <a:r>
              <a:rPr lang="en-AU" dirty="0"/>
              <a:t>Sleep Medicine, 50 Smith Street Charlestown, NSW 2290  </a:t>
            </a:r>
          </a:p>
          <a:p>
            <a:pPr algn="ctr"/>
            <a:r>
              <a:rPr lang="en-AU" dirty="0"/>
              <a:t>Warners Bay Private Hospital </a:t>
            </a:r>
            <a:endParaRPr lang="en-US" dirty="0"/>
          </a:p>
          <a:p>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13335" y="5504237"/>
            <a:ext cx="15175583" cy="3796926"/>
          </a:xfrm>
        </p:spPr>
        <p:txBody>
          <a:bodyPr>
            <a:normAutofit lnSpcReduction="10000"/>
          </a:bodyPr>
          <a:lstStyle/>
          <a:p>
            <a:r>
              <a:rPr lang="en-US" sz="8500" dirty="0" smtClean="0"/>
              <a:t>You must wash your hands on arrival and on leaving the practice</a:t>
            </a:r>
            <a:endParaRPr lang="en-US" sz="8500" dirty="0"/>
          </a:p>
        </p:txBody>
      </p:sp>
      <p:sp>
        <p:nvSpPr>
          <p:cNvPr id="3" name="Title 2"/>
          <p:cNvSpPr>
            <a:spLocks noGrp="1"/>
          </p:cNvSpPr>
          <p:nvPr>
            <p:ph type="ctrTitle"/>
          </p:nvPr>
        </p:nvSpPr>
        <p:spPr/>
        <p:txBody>
          <a:bodyPr>
            <a:normAutofit/>
          </a:bodyPr>
          <a:lstStyle/>
          <a:p>
            <a:r>
              <a:rPr lang="en-US" sz="11300" dirty="0" err="1" smtClean="0"/>
              <a:t>Covid</a:t>
            </a:r>
            <a:r>
              <a:rPr lang="en-US" sz="11300" dirty="0" smtClean="0"/>
              <a:t> 19</a:t>
            </a:r>
            <a:endParaRPr lang="en-US" sz="11300" dirty="0"/>
          </a:p>
        </p:txBody>
      </p:sp>
      <p:sp>
        <p:nvSpPr>
          <p:cNvPr id="4" name="Footer Placeholder 3"/>
          <p:cNvSpPr>
            <a:spLocks noGrp="1"/>
          </p:cNvSpPr>
          <p:nvPr>
            <p:ph type="ftr" sz="quarter" idx="11"/>
          </p:nvPr>
        </p:nvSpPr>
        <p:spPr>
          <a:xfrm>
            <a:off x="2238900" y="9361115"/>
            <a:ext cx="14289988" cy="864096"/>
          </a:xfrm>
        </p:spPr>
        <p:txBody>
          <a:bodyPr/>
          <a:lstStyle/>
          <a:p>
            <a:pPr algn="ctr"/>
            <a:r>
              <a:rPr lang="en-AU" dirty="0"/>
              <a:t>Sleep Medicine, 50 Smith Street Charlestown, NSW 2290  </a:t>
            </a:r>
          </a:p>
          <a:p>
            <a:pPr algn="ctr"/>
            <a:r>
              <a:rPr lang="en-AU" dirty="0"/>
              <a:t>Warners Bay Private Hospital </a:t>
            </a:r>
            <a:endParaRPr lang="en-US" dirty="0"/>
          </a:p>
          <a:p>
            <a:pPr algn="ctr"/>
            <a:endParaRPr lang="en-US" dirty="0"/>
          </a:p>
          <a:p>
            <a:pPr algn="ctr"/>
            <a:endParaRPr kumimoji="0" lang="en-US" dirty="0"/>
          </a:p>
        </p:txBody>
      </p:sp>
    </p:spTree>
    <p:extLst>
      <p:ext uri="{BB962C8B-B14F-4D97-AF65-F5344CB8AC3E}">
        <p14:creationId xmlns:p14="http://schemas.microsoft.com/office/powerpoint/2010/main" val="31329570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728317" y="9793163"/>
            <a:ext cx="13033448" cy="720090"/>
          </a:xfrm>
        </p:spPr>
        <p:txBody>
          <a:bodyPr/>
          <a:lstStyle/>
          <a:p>
            <a:pPr algn="ctr"/>
            <a:r>
              <a:rPr lang="en-AU" dirty="0"/>
              <a:t>Sleep Medicine, 50 Smith Street Charlestown, NSW 2290  </a:t>
            </a:r>
          </a:p>
          <a:p>
            <a:pPr algn="ctr"/>
            <a:r>
              <a:rPr lang="en-AU" dirty="0"/>
              <a:t>Warners Bay Private Hospital </a:t>
            </a:r>
            <a:endParaRPr lang="en-US" dirty="0"/>
          </a:p>
          <a:p>
            <a:endParaRPr lang="en-AU" dirty="0"/>
          </a:p>
          <a:p>
            <a:endParaRPr lang="en-US" dirty="0"/>
          </a:p>
          <a:p>
            <a:endParaRPr kumimoji="0" lang="en-US" dirty="0"/>
          </a:p>
        </p:txBody>
      </p:sp>
      <p:sp>
        <p:nvSpPr>
          <p:cNvPr id="3" name="Rectangle 2"/>
          <p:cNvSpPr/>
          <p:nvPr/>
        </p:nvSpPr>
        <p:spPr>
          <a:xfrm>
            <a:off x="5256709" y="360115"/>
            <a:ext cx="5737404" cy="923330"/>
          </a:xfrm>
          <a:prstGeom prst="rect">
            <a:avLst/>
          </a:prstGeom>
        </p:spPr>
        <p:txBody>
          <a:bodyPr wrap="none">
            <a:spAutoFit/>
          </a:bodyPr>
          <a:lstStyle/>
          <a:p>
            <a:r>
              <a:rPr lang="en-US" sz="5400" dirty="0"/>
              <a:t>Treatment of OSA</a:t>
            </a:r>
            <a:endParaRPr lang="en-AU" sz="5400" dirty="0"/>
          </a:p>
        </p:txBody>
      </p:sp>
      <p:sp>
        <p:nvSpPr>
          <p:cNvPr id="4" name="TextBox 3"/>
          <p:cNvSpPr txBox="1"/>
          <p:nvPr/>
        </p:nvSpPr>
        <p:spPr>
          <a:xfrm>
            <a:off x="936229" y="2736379"/>
            <a:ext cx="16645326" cy="4154984"/>
          </a:xfrm>
          <a:prstGeom prst="rect">
            <a:avLst/>
          </a:prstGeom>
          <a:noFill/>
        </p:spPr>
        <p:txBody>
          <a:bodyPr wrap="none" rtlCol="0">
            <a:spAutoFit/>
          </a:bodyPr>
          <a:lstStyle/>
          <a:p>
            <a:r>
              <a:rPr lang="en-US" sz="4400" b="1" dirty="0"/>
              <a:t>Weight reduction</a:t>
            </a:r>
            <a:r>
              <a:rPr lang="en-US" sz="4400" dirty="0"/>
              <a:t>, in most cases, is the most important treatment</a:t>
            </a:r>
          </a:p>
          <a:p>
            <a:r>
              <a:rPr lang="en-US" sz="4400" dirty="0"/>
              <a:t>and the most difficult!</a:t>
            </a:r>
          </a:p>
          <a:p>
            <a:endParaRPr lang="en-US" sz="4400" dirty="0"/>
          </a:p>
          <a:p>
            <a:r>
              <a:rPr lang="en-US" sz="4400" dirty="0"/>
              <a:t>The essential message is :</a:t>
            </a:r>
          </a:p>
          <a:p>
            <a:endParaRPr lang="en-US" sz="4400" dirty="0"/>
          </a:p>
          <a:p>
            <a:r>
              <a:rPr lang="en-US" sz="4400" dirty="0"/>
              <a:t>		“</a:t>
            </a:r>
            <a:r>
              <a:rPr lang="en-US" sz="4400" b="1" i="1" dirty="0"/>
              <a:t>Any weight reduction is of benefit</a:t>
            </a:r>
            <a:r>
              <a:rPr lang="en-US" sz="4400" dirty="0"/>
              <a:t>”</a:t>
            </a:r>
            <a:endParaRPr lang="en-AU" sz="4400" dirty="0"/>
          </a:p>
        </p:txBody>
      </p:sp>
    </p:spTree>
    <p:extLst>
      <p:ext uri="{BB962C8B-B14F-4D97-AF65-F5344CB8AC3E}">
        <p14:creationId xmlns:p14="http://schemas.microsoft.com/office/powerpoint/2010/main" val="4039708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800225" y="9721216"/>
            <a:ext cx="13753628" cy="720090"/>
          </a:xfrm>
        </p:spPr>
        <p:txBody>
          <a:bodyPr/>
          <a:lstStyle/>
          <a:p>
            <a:pPr algn="ctr"/>
            <a:r>
              <a:rPr lang="en-AU" dirty="0"/>
              <a:t>Sleep Medicine, 50 Smith Street Charlestown, NSW 2290  </a:t>
            </a:r>
          </a:p>
          <a:p>
            <a:pPr algn="ctr"/>
            <a:r>
              <a:rPr lang="en-AU" dirty="0"/>
              <a:t>Warners Bay Private </a:t>
            </a:r>
            <a:r>
              <a:rPr lang="en-AU" dirty="0" smtClean="0"/>
              <a:t>Hospital</a:t>
            </a:r>
            <a:endParaRPr lang="en-US" dirty="0"/>
          </a:p>
          <a:p>
            <a:pPr algn="ctr"/>
            <a:endParaRPr lang="en-US" dirty="0"/>
          </a:p>
          <a:p>
            <a:pPr algn="ctr"/>
            <a:endParaRPr lang="en-US" dirty="0"/>
          </a:p>
          <a:p>
            <a:endParaRPr kumimoji="0" lang="en-US" dirty="0"/>
          </a:p>
        </p:txBody>
      </p:sp>
      <p:sp>
        <p:nvSpPr>
          <p:cNvPr id="3" name="TextBox 2"/>
          <p:cNvSpPr txBox="1"/>
          <p:nvPr/>
        </p:nvSpPr>
        <p:spPr>
          <a:xfrm>
            <a:off x="3744541" y="504131"/>
            <a:ext cx="10369152" cy="707886"/>
          </a:xfrm>
          <a:prstGeom prst="rect">
            <a:avLst/>
          </a:prstGeom>
          <a:noFill/>
        </p:spPr>
        <p:txBody>
          <a:bodyPr wrap="square" rtlCol="0">
            <a:spAutoFit/>
          </a:bodyPr>
          <a:lstStyle/>
          <a:p>
            <a:r>
              <a:rPr lang="en-US" sz="4000" dirty="0">
                <a:solidFill>
                  <a:schemeClr val="bg1">
                    <a:lumMod val="50000"/>
                  </a:schemeClr>
                </a:solidFill>
              </a:rPr>
              <a:t>Mouthguards (Mandibular Advancing Splint)</a:t>
            </a:r>
            <a:endParaRPr lang="en-AU" sz="4000" dirty="0">
              <a:solidFill>
                <a:schemeClr val="bg1">
                  <a:lumMod val="50000"/>
                </a:schemeClr>
              </a:solidFill>
            </a:endParaRPr>
          </a:p>
        </p:txBody>
      </p:sp>
      <p:pic>
        <p:nvPicPr>
          <p:cNvPr id="4" name="Picture 3"/>
          <p:cNvPicPr>
            <a:picLocks noChangeAspect="1"/>
          </p:cNvPicPr>
          <p:nvPr/>
        </p:nvPicPr>
        <p:blipFill>
          <a:blip r:embed="rId2"/>
          <a:stretch>
            <a:fillRect/>
          </a:stretch>
        </p:blipFill>
        <p:spPr>
          <a:xfrm>
            <a:off x="360165" y="1362163"/>
            <a:ext cx="7152543" cy="6696744"/>
          </a:xfrm>
          <a:prstGeom prst="rect">
            <a:avLst/>
          </a:prstGeom>
        </p:spPr>
      </p:pic>
      <p:sp>
        <p:nvSpPr>
          <p:cNvPr id="5" name="TextBox 4"/>
          <p:cNvSpPr txBox="1"/>
          <p:nvPr/>
        </p:nvSpPr>
        <p:spPr>
          <a:xfrm>
            <a:off x="7587982" y="2160315"/>
            <a:ext cx="10414268" cy="4524315"/>
          </a:xfrm>
          <a:prstGeom prst="rect">
            <a:avLst/>
          </a:prstGeom>
          <a:noFill/>
        </p:spPr>
        <p:txBody>
          <a:bodyPr wrap="square" rtlCol="0">
            <a:spAutoFit/>
          </a:bodyPr>
          <a:lstStyle/>
          <a:p>
            <a:r>
              <a:rPr lang="en-US" sz="3600" dirty="0"/>
              <a:t>Mouthguards move the jaw forward </a:t>
            </a:r>
          </a:p>
          <a:p>
            <a:r>
              <a:rPr lang="en-US" sz="3600" dirty="0"/>
              <a:t>and create more space in the back of the throat.</a:t>
            </a:r>
          </a:p>
          <a:p>
            <a:endParaRPr lang="en-US" sz="3600" dirty="0"/>
          </a:p>
          <a:p>
            <a:r>
              <a:rPr lang="en-US" sz="3600" dirty="0"/>
              <a:t>They are effective in 70 to 80 percent of cases</a:t>
            </a:r>
          </a:p>
          <a:p>
            <a:r>
              <a:rPr lang="en-US" sz="3600" dirty="0"/>
              <a:t>of moderate obstructive sleep apnea.</a:t>
            </a:r>
          </a:p>
          <a:p>
            <a:endParaRPr lang="en-US" sz="3600" dirty="0"/>
          </a:p>
          <a:p>
            <a:r>
              <a:rPr lang="en-US" sz="3600" dirty="0"/>
              <a:t>It is important that person can breathe freely </a:t>
            </a:r>
          </a:p>
          <a:p>
            <a:r>
              <a:rPr lang="en-US" sz="3600" dirty="0"/>
              <a:t>through the nose in order to use a mouthguard.</a:t>
            </a:r>
            <a:endParaRPr lang="en-AU" sz="3600" dirty="0"/>
          </a:p>
        </p:txBody>
      </p:sp>
    </p:spTree>
    <p:extLst>
      <p:ext uri="{BB962C8B-B14F-4D97-AF65-F5344CB8AC3E}">
        <p14:creationId xmlns:p14="http://schemas.microsoft.com/office/powerpoint/2010/main" val="17348508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0626" y="453817"/>
            <a:ext cx="13771722" cy="1210275"/>
          </a:xfrm>
        </p:spPr>
        <p:txBody>
          <a:bodyPr/>
          <a:lstStyle/>
          <a:p>
            <a:r>
              <a:rPr lang="en-US" dirty="0"/>
              <a:t>Treatment of OSA</a:t>
            </a:r>
          </a:p>
        </p:txBody>
      </p:sp>
      <p:sp>
        <p:nvSpPr>
          <p:cNvPr id="3" name="Content Placeholder 2"/>
          <p:cNvSpPr>
            <a:spLocks noGrp="1"/>
          </p:cNvSpPr>
          <p:nvPr>
            <p:ph sz="quarter" idx="1"/>
          </p:nvPr>
        </p:nvSpPr>
        <p:spPr>
          <a:xfrm>
            <a:off x="2472026" y="1953654"/>
            <a:ext cx="14139896" cy="7182798"/>
          </a:xfrm>
        </p:spPr>
        <p:txBody>
          <a:bodyPr>
            <a:normAutofit/>
          </a:bodyPr>
          <a:lstStyle/>
          <a:p>
            <a:endParaRPr lang="en-US" sz="3600" dirty="0"/>
          </a:p>
          <a:p>
            <a:r>
              <a:rPr lang="en-US" sz="4400" dirty="0"/>
              <a:t>For mild forms of sleep apnea, the application of </a:t>
            </a:r>
            <a:r>
              <a:rPr lang="en-US" sz="4400" b="1" dirty="0"/>
              <a:t>oral devices (mouth guard) </a:t>
            </a:r>
            <a:r>
              <a:rPr lang="en-US" sz="4400" dirty="0"/>
              <a:t>may be beneficial.</a:t>
            </a:r>
          </a:p>
          <a:p>
            <a:endParaRPr lang="en-US" sz="4400" dirty="0"/>
          </a:p>
          <a:p>
            <a:r>
              <a:rPr lang="en-US" sz="4400" dirty="0"/>
              <a:t>Also the use of a </a:t>
            </a:r>
            <a:r>
              <a:rPr lang="en-US" sz="4400" b="1" dirty="0">
                <a:solidFill>
                  <a:srgbClr val="C00000"/>
                </a:solidFill>
              </a:rPr>
              <a:t>positional belt</a:t>
            </a:r>
            <a:r>
              <a:rPr lang="en-US" sz="4400" dirty="0">
                <a:solidFill>
                  <a:srgbClr val="C00000"/>
                </a:solidFill>
              </a:rPr>
              <a:t> </a:t>
            </a:r>
            <a:r>
              <a:rPr lang="en-US" sz="4400" dirty="0"/>
              <a:t>may be effective.</a:t>
            </a:r>
          </a:p>
          <a:p>
            <a:endParaRPr lang="en-US" sz="3800" dirty="0"/>
          </a:p>
          <a:p>
            <a:endParaRPr lang="en-US" sz="3800" dirty="0"/>
          </a:p>
          <a:p>
            <a:endParaRPr lang="en-US" sz="3800" dirty="0"/>
          </a:p>
          <a:p>
            <a:endParaRPr lang="en-US" sz="3800" dirty="0"/>
          </a:p>
          <a:p>
            <a:endParaRPr lang="en-US" sz="3800" dirty="0"/>
          </a:p>
          <a:p>
            <a:pPr>
              <a:buNone/>
            </a:pPr>
            <a:endParaRPr lang="en-US" dirty="0"/>
          </a:p>
        </p:txBody>
      </p:sp>
      <p:sp>
        <p:nvSpPr>
          <p:cNvPr id="4" name="Footer Placeholder 3"/>
          <p:cNvSpPr>
            <a:spLocks noGrp="1"/>
          </p:cNvSpPr>
          <p:nvPr>
            <p:ph type="ftr" sz="quarter" idx="11"/>
          </p:nvPr>
        </p:nvSpPr>
        <p:spPr>
          <a:xfrm>
            <a:off x="2066756" y="9489826"/>
            <a:ext cx="14545166" cy="1023417"/>
          </a:xfrm>
        </p:spPr>
        <p:txBody>
          <a:bodyPr/>
          <a:lstStyle/>
          <a:p>
            <a:pPr algn="ctr"/>
            <a:r>
              <a:rPr lang="en-AU" dirty="0"/>
              <a:t>Sleep Medicine, 50 Smith Street Charlestown, NSW 2290  </a:t>
            </a:r>
          </a:p>
          <a:p>
            <a:pPr algn="ctr"/>
            <a:r>
              <a:rPr lang="en-AU" dirty="0"/>
              <a:t>Warners Bay Private Hospital </a:t>
            </a:r>
            <a:endParaRPr lang="en-US" dirty="0"/>
          </a:p>
          <a:p>
            <a:endParaRPr lang="en-US" dirty="0"/>
          </a:p>
          <a:p>
            <a:endParaRPr lang="en-US" dirty="0"/>
          </a:p>
          <a:p>
            <a:pPr algn="ctr"/>
            <a:endParaRPr kumimoji="0"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6469" y="5873228"/>
            <a:ext cx="4762291" cy="263767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1125" y="5873228"/>
            <a:ext cx="4685346" cy="2637676"/>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6318" y="648147"/>
            <a:ext cx="14581823" cy="1210275"/>
          </a:xfrm>
        </p:spPr>
        <p:txBody>
          <a:bodyPr>
            <a:noAutofit/>
          </a:bodyPr>
          <a:lstStyle/>
          <a:p>
            <a:r>
              <a:rPr lang="en-US" sz="5400" dirty="0"/>
              <a:t>Memory &amp; Learning, Anxiety &amp; Depression</a:t>
            </a:r>
          </a:p>
        </p:txBody>
      </p:sp>
      <p:sp>
        <p:nvSpPr>
          <p:cNvPr id="3" name="Content Placeholder 2"/>
          <p:cNvSpPr>
            <a:spLocks noGrp="1"/>
          </p:cNvSpPr>
          <p:nvPr>
            <p:ph sz="quarter" idx="1"/>
          </p:nvPr>
        </p:nvSpPr>
        <p:spPr>
          <a:xfrm>
            <a:off x="1796228" y="2580323"/>
            <a:ext cx="15301913" cy="7200900"/>
          </a:xfrm>
        </p:spPr>
        <p:txBody>
          <a:bodyPr>
            <a:normAutofit/>
          </a:bodyPr>
          <a:lstStyle/>
          <a:p>
            <a:r>
              <a:rPr lang="en-US" sz="4800" b="1" dirty="0"/>
              <a:t>Lack of sleep or poor quality sleep is known to have a significant negative impact on our health in the long and short term. </a:t>
            </a:r>
          </a:p>
          <a:p>
            <a:endParaRPr lang="en-US" sz="4800" b="1" dirty="0"/>
          </a:p>
          <a:p>
            <a:r>
              <a:rPr lang="en-US" sz="4800" b="1" dirty="0"/>
              <a:t>Next day effects of poor quality sleep include a negative impact on our attention span, memory recall and learning.</a:t>
            </a:r>
          </a:p>
          <a:p>
            <a:pPr>
              <a:buNone/>
            </a:pPr>
            <a:endParaRPr lang="en-US" dirty="0"/>
          </a:p>
          <a:p>
            <a:pPr>
              <a:buNone/>
            </a:pPr>
            <a:endParaRPr lang="en-US" baseline="30000" dirty="0"/>
          </a:p>
          <a:p>
            <a:endParaRPr lang="en-US" baseline="30000" dirty="0"/>
          </a:p>
          <a:p>
            <a:endParaRPr lang="en-US" dirty="0"/>
          </a:p>
        </p:txBody>
      </p:sp>
      <p:sp>
        <p:nvSpPr>
          <p:cNvPr id="4" name="Footer Placeholder 3"/>
          <p:cNvSpPr>
            <a:spLocks noGrp="1"/>
          </p:cNvSpPr>
          <p:nvPr>
            <p:ph type="ftr" sz="quarter" idx="11"/>
          </p:nvPr>
        </p:nvSpPr>
        <p:spPr>
          <a:xfrm>
            <a:off x="2516318" y="9481186"/>
            <a:ext cx="14136161" cy="600075"/>
          </a:xfrm>
        </p:spPr>
        <p:txBody>
          <a:bodyPr/>
          <a:lstStyle/>
          <a:p>
            <a:pPr algn="ctr"/>
            <a:r>
              <a:rPr lang="en-AU" dirty="0"/>
              <a:t>Sleep Medicine, 50 Smith Street Charlestown, NSW 2290  </a:t>
            </a:r>
          </a:p>
          <a:p>
            <a:pPr algn="ctr"/>
            <a:r>
              <a:rPr lang="en-AU" dirty="0"/>
              <a:t>Warners Bay Private Hospital </a:t>
            </a:r>
            <a:endParaRPr lang="en-US" dirty="0"/>
          </a:p>
          <a:p>
            <a:endParaRPr lang="en-US" dirty="0"/>
          </a:p>
          <a:p>
            <a:endParaRPr lang="en-US" dirty="0"/>
          </a:p>
          <a:p>
            <a:pPr algn="ctr"/>
            <a:endParaRPr kumimoji="0"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315" y="648147"/>
            <a:ext cx="14581823" cy="1210275"/>
          </a:xfrm>
        </p:spPr>
        <p:txBody>
          <a:bodyPr>
            <a:noAutofit/>
          </a:bodyPr>
          <a:lstStyle/>
          <a:p>
            <a:r>
              <a:rPr lang="en-US" sz="5100" dirty="0"/>
              <a:t>Memory &amp; Learning, Anxiety &amp; Depression</a:t>
            </a:r>
          </a:p>
        </p:txBody>
      </p:sp>
      <p:sp>
        <p:nvSpPr>
          <p:cNvPr id="3" name="Content Placeholder 2"/>
          <p:cNvSpPr>
            <a:spLocks noGrp="1"/>
          </p:cNvSpPr>
          <p:nvPr>
            <p:ph sz="quarter" idx="1"/>
          </p:nvPr>
        </p:nvSpPr>
        <p:spPr/>
        <p:txBody>
          <a:bodyPr>
            <a:normAutofit/>
          </a:bodyPr>
          <a:lstStyle/>
          <a:p>
            <a:pPr>
              <a:buNone/>
            </a:pPr>
            <a:endParaRPr lang="en-US" dirty="0"/>
          </a:p>
          <a:p>
            <a:r>
              <a:rPr lang="en-US" sz="4400" b="1" dirty="0"/>
              <a:t>Lack of sleep is related to many psychological conditions such as depression, anxiety and psychosis.</a:t>
            </a:r>
            <a:endParaRPr lang="en-US" sz="4400" b="1" baseline="30000" dirty="0"/>
          </a:p>
          <a:p>
            <a:endParaRPr lang="en-US" sz="4400" b="1" baseline="30000" dirty="0"/>
          </a:p>
          <a:p>
            <a:r>
              <a:rPr lang="en-US" sz="4400" b="1" dirty="0"/>
              <a:t>Poor quality sleep or sleep deprivation has been associated with significant health problems, such as obesity, diabetes, weakened immune systems and even some cancers</a:t>
            </a:r>
            <a:r>
              <a:rPr lang="en-US" b="1" dirty="0"/>
              <a:t>.</a:t>
            </a:r>
            <a:endParaRPr lang="en-US" b="1" baseline="30000" dirty="0"/>
          </a:p>
          <a:p>
            <a:endParaRPr lang="en-US" b="1" baseline="30000" dirty="0"/>
          </a:p>
          <a:p>
            <a:endParaRPr lang="en-US" baseline="30000" dirty="0"/>
          </a:p>
          <a:p>
            <a:endParaRPr lang="en-US" dirty="0"/>
          </a:p>
        </p:txBody>
      </p:sp>
      <p:sp>
        <p:nvSpPr>
          <p:cNvPr id="4" name="Footer Placeholder 3"/>
          <p:cNvSpPr>
            <a:spLocks noGrp="1"/>
          </p:cNvSpPr>
          <p:nvPr>
            <p:ph type="ftr" sz="quarter" idx="11"/>
          </p:nvPr>
        </p:nvSpPr>
        <p:spPr>
          <a:xfrm>
            <a:off x="2520315" y="9481186"/>
            <a:ext cx="14136161" cy="600075"/>
          </a:xfrm>
        </p:spPr>
        <p:txBody>
          <a:bodyPr/>
          <a:lstStyle/>
          <a:p>
            <a:pPr algn="ctr"/>
            <a:r>
              <a:rPr lang="en-AU" dirty="0"/>
              <a:t>Sleep Medicine, 50 Smith Street Charlestown, NSW 2290  </a:t>
            </a:r>
          </a:p>
          <a:p>
            <a:pPr algn="ctr"/>
            <a:r>
              <a:rPr lang="en-AU" dirty="0"/>
              <a:t>Warners Bay Private Hospital </a:t>
            </a:r>
            <a:endParaRPr lang="en-US" dirty="0"/>
          </a:p>
          <a:p>
            <a:endParaRPr lang="en-US" dirty="0"/>
          </a:p>
          <a:p>
            <a:endParaRPr lang="en-US" dirty="0"/>
          </a:p>
          <a:p>
            <a:pPr algn="ctr"/>
            <a:endParaRPr kumimoji="0"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5319" y="792163"/>
            <a:ext cx="13771722" cy="1210275"/>
          </a:xfrm>
        </p:spPr>
        <p:txBody>
          <a:bodyPr>
            <a:noAutofit/>
          </a:bodyPr>
          <a:lstStyle/>
          <a:p>
            <a:pPr algn="ctr"/>
            <a:r>
              <a:rPr lang="en-US" sz="7200" dirty="0"/>
              <a:t>Insomnia</a:t>
            </a:r>
          </a:p>
        </p:txBody>
      </p:sp>
      <p:sp>
        <p:nvSpPr>
          <p:cNvPr id="3" name="Content Placeholder 2"/>
          <p:cNvSpPr>
            <a:spLocks noGrp="1"/>
          </p:cNvSpPr>
          <p:nvPr>
            <p:ph sz="quarter" idx="1"/>
          </p:nvPr>
        </p:nvSpPr>
        <p:spPr>
          <a:xfrm>
            <a:off x="1800224" y="2592363"/>
            <a:ext cx="15301913" cy="7200900"/>
          </a:xfrm>
        </p:spPr>
        <p:txBody>
          <a:bodyPr>
            <a:normAutofit/>
          </a:bodyPr>
          <a:lstStyle/>
          <a:p>
            <a:r>
              <a:rPr lang="en-US" sz="4800" b="1" dirty="0"/>
              <a:t>Insomnia affects between 30-45% of the adult population</a:t>
            </a:r>
          </a:p>
          <a:p>
            <a:pPr marL="0" indent="0">
              <a:buNone/>
            </a:pPr>
            <a:endParaRPr lang="en-US" sz="4800" b="1" dirty="0"/>
          </a:p>
          <a:p>
            <a:r>
              <a:rPr lang="en-US" sz="4800" b="1" dirty="0"/>
              <a:t>Primary insomnia </a:t>
            </a:r>
            <a:r>
              <a:rPr lang="en-US" sz="4800" dirty="0"/>
              <a:t>(insomnia with no underlying condition) </a:t>
            </a:r>
            <a:r>
              <a:rPr lang="en-US" sz="4800" b="1" dirty="0"/>
              <a:t>affects 1-10% of the general population, increasing up to 25% in the elderly</a:t>
            </a:r>
            <a:r>
              <a:rPr lang="en-US" b="1" dirty="0"/>
              <a:t>.</a:t>
            </a:r>
            <a:endParaRPr lang="en-US" b="1" baseline="30000" dirty="0"/>
          </a:p>
          <a:p>
            <a:endParaRPr lang="en-US" baseline="30000" dirty="0"/>
          </a:p>
          <a:p>
            <a:pPr>
              <a:buNone/>
            </a:pPr>
            <a:endParaRPr lang="en-US" dirty="0"/>
          </a:p>
        </p:txBody>
      </p:sp>
      <p:sp>
        <p:nvSpPr>
          <p:cNvPr id="4" name="Footer Placeholder 3"/>
          <p:cNvSpPr>
            <a:spLocks noGrp="1"/>
          </p:cNvSpPr>
          <p:nvPr>
            <p:ph type="ftr" sz="quarter" idx="11"/>
          </p:nvPr>
        </p:nvSpPr>
        <p:spPr>
          <a:xfrm>
            <a:off x="2178597" y="9493225"/>
            <a:ext cx="14545166" cy="600075"/>
          </a:xfrm>
        </p:spPr>
        <p:txBody>
          <a:bodyPr/>
          <a:lstStyle/>
          <a:p>
            <a:pPr algn="ctr"/>
            <a:r>
              <a:rPr lang="en-AU" dirty="0"/>
              <a:t>Sleep Medicine, 50 Smith Street Charlestown, NSW 2290  </a:t>
            </a:r>
          </a:p>
          <a:p>
            <a:pPr algn="ctr"/>
            <a:r>
              <a:rPr lang="en-AU" dirty="0"/>
              <a:t>Warners Bay Private Hospital </a:t>
            </a:r>
            <a:endParaRPr lang="en-US" dirty="0"/>
          </a:p>
          <a:p>
            <a:pPr algn="ctr"/>
            <a:endParaRPr lang="en-US" dirty="0"/>
          </a:p>
          <a:p>
            <a:endParaRPr lang="en-US" dirty="0"/>
          </a:p>
          <a:p>
            <a:pPr algn="ctr"/>
            <a:endParaRPr kumimoji="0"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5320" y="792163"/>
            <a:ext cx="13771722" cy="1210275"/>
          </a:xfrm>
        </p:spPr>
        <p:txBody>
          <a:bodyPr>
            <a:normAutofit/>
          </a:bodyPr>
          <a:lstStyle/>
          <a:p>
            <a:pPr algn="ctr"/>
            <a:r>
              <a:rPr lang="en-US" dirty="0"/>
              <a:t> Restless Legs Syndrome</a:t>
            </a:r>
          </a:p>
        </p:txBody>
      </p:sp>
      <p:sp>
        <p:nvSpPr>
          <p:cNvPr id="3" name="Content Placeholder 2"/>
          <p:cNvSpPr>
            <a:spLocks noGrp="1"/>
          </p:cNvSpPr>
          <p:nvPr>
            <p:ph sz="quarter" idx="1"/>
          </p:nvPr>
        </p:nvSpPr>
        <p:spPr/>
        <p:txBody>
          <a:bodyPr>
            <a:normAutofit/>
          </a:bodyPr>
          <a:lstStyle/>
          <a:p>
            <a:pPr>
              <a:buNone/>
            </a:pPr>
            <a:endParaRPr lang="en-US" baseline="30000" dirty="0"/>
          </a:p>
          <a:p>
            <a:r>
              <a:rPr lang="en-US" sz="5400" b="1" dirty="0"/>
              <a:t>Restless Legs Syndrome is a common disorder and occurs in between 3-10% of the population, although the number of people affected and the severity of the condition differs between  countries.</a:t>
            </a:r>
          </a:p>
          <a:p>
            <a:endParaRPr lang="en-US" dirty="0"/>
          </a:p>
        </p:txBody>
      </p:sp>
      <p:sp>
        <p:nvSpPr>
          <p:cNvPr id="4" name="Footer Placeholder 3"/>
          <p:cNvSpPr>
            <a:spLocks noGrp="1"/>
          </p:cNvSpPr>
          <p:nvPr>
            <p:ph type="ftr" sz="quarter" idx="11"/>
          </p:nvPr>
        </p:nvSpPr>
        <p:spPr>
          <a:xfrm>
            <a:off x="2160365" y="9001075"/>
            <a:ext cx="14545166" cy="600075"/>
          </a:xfrm>
        </p:spPr>
        <p:txBody>
          <a:bodyPr/>
          <a:lstStyle/>
          <a:p>
            <a:pPr algn="ctr"/>
            <a:r>
              <a:rPr lang="en-AU" dirty="0"/>
              <a:t>Sleep Medicine, 50 Smith Street Charlestown, NSW 2290  </a:t>
            </a:r>
          </a:p>
          <a:p>
            <a:pPr algn="ctr"/>
            <a:r>
              <a:rPr lang="en-AU" dirty="0"/>
              <a:t>Warners Bay Private Hospital </a:t>
            </a:r>
            <a:endParaRPr lang="en-US" dirty="0"/>
          </a:p>
          <a:p>
            <a:endParaRPr lang="en-US" dirty="0"/>
          </a:p>
          <a:p>
            <a:endParaRPr lang="en-US" dirty="0"/>
          </a:p>
          <a:p>
            <a:endParaRPr kumimoji="0"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5319" y="432123"/>
            <a:ext cx="13771722" cy="1210275"/>
          </a:xfrm>
        </p:spPr>
        <p:txBody>
          <a:bodyPr>
            <a:normAutofit/>
          </a:bodyPr>
          <a:lstStyle/>
          <a:p>
            <a:pPr algn="ctr"/>
            <a:r>
              <a:rPr lang="en-US" dirty="0"/>
              <a:t> Restless Legs Syndrome</a:t>
            </a:r>
          </a:p>
        </p:txBody>
      </p:sp>
      <p:sp>
        <p:nvSpPr>
          <p:cNvPr id="3" name="Content Placeholder 2"/>
          <p:cNvSpPr>
            <a:spLocks noGrp="1"/>
          </p:cNvSpPr>
          <p:nvPr>
            <p:ph sz="quarter" idx="1"/>
          </p:nvPr>
        </p:nvSpPr>
        <p:spPr>
          <a:xfrm>
            <a:off x="1944341" y="1944291"/>
            <a:ext cx="15301913" cy="7200900"/>
          </a:xfrm>
        </p:spPr>
        <p:txBody>
          <a:bodyPr>
            <a:normAutofit/>
          </a:bodyPr>
          <a:lstStyle/>
          <a:p>
            <a:pPr>
              <a:buNone/>
            </a:pPr>
            <a:endParaRPr lang="en-US" baseline="30000" dirty="0"/>
          </a:p>
          <a:p>
            <a:r>
              <a:rPr lang="en-US" sz="5400" b="1" dirty="0"/>
              <a:t>Restless Legs Syndrome has a </a:t>
            </a:r>
            <a:r>
              <a:rPr lang="en-US" sz="5400" b="1" i="1" dirty="0"/>
              <a:t>genetic component</a:t>
            </a:r>
          </a:p>
          <a:p>
            <a:pPr marL="0" indent="0">
              <a:buNone/>
            </a:pPr>
            <a:endParaRPr lang="en-US" sz="5400" b="1" i="1" dirty="0"/>
          </a:p>
          <a:p>
            <a:r>
              <a:rPr lang="en-US" sz="5400" b="1" dirty="0"/>
              <a:t>More common in iron deficiency</a:t>
            </a:r>
          </a:p>
          <a:p>
            <a:pPr marL="0" indent="0">
              <a:buNone/>
            </a:pPr>
            <a:endParaRPr lang="en-US" sz="5400" b="1" dirty="0"/>
          </a:p>
          <a:p>
            <a:r>
              <a:rPr lang="en-US" sz="5400" b="1" dirty="0"/>
              <a:t>More common with anti-depressants</a:t>
            </a:r>
            <a:endParaRPr lang="en-US" dirty="0"/>
          </a:p>
        </p:txBody>
      </p:sp>
      <p:sp>
        <p:nvSpPr>
          <p:cNvPr id="4" name="Footer Placeholder 3"/>
          <p:cNvSpPr>
            <a:spLocks noGrp="1"/>
          </p:cNvSpPr>
          <p:nvPr>
            <p:ph type="ftr" sz="quarter" idx="11"/>
          </p:nvPr>
        </p:nvSpPr>
        <p:spPr>
          <a:xfrm>
            <a:off x="2238900" y="8929067"/>
            <a:ext cx="14545166" cy="600075"/>
          </a:xfrm>
        </p:spPr>
        <p:txBody>
          <a:bodyPr/>
          <a:lstStyle/>
          <a:p>
            <a:pPr algn="ctr"/>
            <a:r>
              <a:rPr lang="en-AU" dirty="0"/>
              <a:t>Sleep Medicine, 50 Smith Street Charlestown, NSW 2290  </a:t>
            </a:r>
          </a:p>
          <a:p>
            <a:pPr algn="ctr"/>
            <a:r>
              <a:rPr lang="en-AU" dirty="0"/>
              <a:t>Warners Bay Private Hospital </a:t>
            </a:r>
            <a:endParaRPr lang="en-US" dirty="0"/>
          </a:p>
          <a:p>
            <a:endParaRPr lang="en-US" dirty="0"/>
          </a:p>
          <a:p>
            <a:endParaRPr lang="en-US" dirty="0"/>
          </a:p>
          <a:p>
            <a:endParaRPr kumimoji="0" lang="en-US" dirty="0"/>
          </a:p>
        </p:txBody>
      </p:sp>
    </p:spTree>
    <p:extLst>
      <p:ext uri="{BB962C8B-B14F-4D97-AF65-F5344CB8AC3E}">
        <p14:creationId xmlns:p14="http://schemas.microsoft.com/office/powerpoint/2010/main" val="12780342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316" y="360115"/>
            <a:ext cx="13771722" cy="1210275"/>
          </a:xfrm>
        </p:spPr>
        <p:txBody>
          <a:bodyPr/>
          <a:lstStyle/>
          <a:p>
            <a:pPr algn="ctr"/>
            <a:r>
              <a:rPr lang="en-US" b="1" dirty="0"/>
              <a:t>Accidents</a:t>
            </a:r>
          </a:p>
        </p:txBody>
      </p:sp>
      <p:sp>
        <p:nvSpPr>
          <p:cNvPr id="3" name="Content Placeholder 2"/>
          <p:cNvSpPr>
            <a:spLocks noGrp="1"/>
          </p:cNvSpPr>
          <p:nvPr>
            <p:ph sz="quarter" idx="1"/>
          </p:nvPr>
        </p:nvSpPr>
        <p:spPr>
          <a:xfrm>
            <a:off x="936229" y="1800227"/>
            <a:ext cx="16021893" cy="7200900"/>
          </a:xfrm>
        </p:spPr>
        <p:txBody>
          <a:bodyPr>
            <a:normAutofit/>
          </a:bodyPr>
          <a:lstStyle/>
          <a:p>
            <a:r>
              <a:rPr lang="en-US" sz="4800" dirty="0"/>
              <a:t>Lack of sleep or poor quality sleep also leaves us more vulnerable to accidents. </a:t>
            </a:r>
          </a:p>
          <a:p>
            <a:endParaRPr lang="en-US" sz="4800" dirty="0"/>
          </a:p>
          <a:p>
            <a:r>
              <a:rPr lang="en-US" sz="4800" dirty="0"/>
              <a:t>People who suffer from insomnia are </a:t>
            </a:r>
            <a:r>
              <a:rPr lang="en-US" sz="4800" i="1" u="sng" dirty="0"/>
              <a:t>seven times </a:t>
            </a:r>
            <a:r>
              <a:rPr lang="en-US" sz="4800" dirty="0"/>
              <a:t>more likely to become involved in an accident causing death or serious injury than good sleepers.</a:t>
            </a:r>
            <a:endParaRPr lang="en-US" sz="4800" baseline="30000" dirty="0"/>
          </a:p>
          <a:p>
            <a:endParaRPr lang="en-US" sz="4800" baseline="30000" dirty="0"/>
          </a:p>
          <a:p>
            <a:r>
              <a:rPr lang="en-US" sz="4800" dirty="0"/>
              <a:t>Quality sleep is crucial to ensure good health and quality of life.</a:t>
            </a:r>
          </a:p>
          <a:p>
            <a:endParaRPr lang="en-US" sz="4400" dirty="0"/>
          </a:p>
          <a:p>
            <a:pPr marL="0" indent="0">
              <a:buNone/>
            </a:pPr>
            <a:endParaRPr lang="en-US" dirty="0"/>
          </a:p>
        </p:txBody>
      </p:sp>
      <p:sp>
        <p:nvSpPr>
          <p:cNvPr id="4" name="Footer Placeholder 3"/>
          <p:cNvSpPr>
            <a:spLocks noGrp="1"/>
          </p:cNvSpPr>
          <p:nvPr>
            <p:ph type="ftr" sz="quarter" idx="11"/>
          </p:nvPr>
        </p:nvSpPr>
        <p:spPr>
          <a:xfrm>
            <a:off x="2520316" y="9577139"/>
            <a:ext cx="14136161" cy="600075"/>
          </a:xfrm>
        </p:spPr>
        <p:txBody>
          <a:bodyPr/>
          <a:lstStyle/>
          <a:p>
            <a:pPr algn="ctr"/>
            <a:r>
              <a:rPr lang="en-AU" dirty="0"/>
              <a:t>Sleep Medicine, 50 Smith Street Charlestown, NSW 2290  </a:t>
            </a:r>
          </a:p>
          <a:p>
            <a:pPr algn="ctr"/>
            <a:r>
              <a:rPr lang="en-AU" dirty="0"/>
              <a:t> Warners Bay Private Hospital </a:t>
            </a:r>
            <a:endParaRPr lang="en-US" dirty="0"/>
          </a:p>
          <a:p>
            <a:endParaRPr lang="en-US" dirty="0"/>
          </a:p>
          <a:p>
            <a:endParaRPr lang="en-US" dirty="0"/>
          </a:p>
          <a:p>
            <a:pPr algn="ctr"/>
            <a:endParaRPr kumimoji="0"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276" y="596592"/>
            <a:ext cx="13771722" cy="1500188"/>
          </a:xfrm>
        </p:spPr>
        <p:txBody>
          <a:bodyPr>
            <a:normAutofit fontScale="90000"/>
          </a:bodyPr>
          <a:lstStyle/>
          <a:p>
            <a:pPr algn="ctr"/>
            <a:r>
              <a:rPr lang="en-US" sz="7300" b="1" dirty="0"/>
              <a:t>Acting out dreams</a:t>
            </a:r>
            <a:r>
              <a:rPr lang="en-US" dirty="0"/>
              <a:t/>
            </a:r>
            <a:br>
              <a:rPr lang="en-US" dirty="0"/>
            </a:br>
            <a:r>
              <a:rPr lang="en-US" sz="4000" dirty="0"/>
              <a:t>(REM sleep behaviour disorder)</a:t>
            </a:r>
            <a:endParaRPr lang="en-AU" sz="3100" b="1" dirty="0"/>
          </a:p>
        </p:txBody>
      </p:sp>
      <p:sp>
        <p:nvSpPr>
          <p:cNvPr id="3" name="Footer Placeholder 2"/>
          <p:cNvSpPr>
            <a:spLocks noGrp="1"/>
          </p:cNvSpPr>
          <p:nvPr>
            <p:ph type="ftr" sz="quarter" idx="11"/>
          </p:nvPr>
        </p:nvSpPr>
        <p:spPr>
          <a:xfrm>
            <a:off x="1800225" y="9721216"/>
            <a:ext cx="12889532" cy="720090"/>
          </a:xfrm>
        </p:spPr>
        <p:txBody>
          <a:bodyPr/>
          <a:lstStyle/>
          <a:p>
            <a:pPr algn="ctr"/>
            <a:r>
              <a:rPr lang="en-AU" dirty="0"/>
              <a:t>Sleep Medicine, 50 Smith Street Charlestown, NSW 2290  </a:t>
            </a:r>
          </a:p>
          <a:p>
            <a:pPr algn="ctr"/>
            <a:r>
              <a:rPr lang="en-AU" dirty="0"/>
              <a:t>Warners Bay Private Hospital </a:t>
            </a:r>
            <a:endParaRPr lang="en-US" dirty="0"/>
          </a:p>
          <a:p>
            <a:endParaRPr lang="en-US" dirty="0"/>
          </a:p>
          <a:p>
            <a:endParaRPr lang="en-US" dirty="0"/>
          </a:p>
          <a:p>
            <a:pPr algn="ctr"/>
            <a:endParaRPr kumimoji="0" lang="en-US" dirty="0"/>
          </a:p>
        </p:txBody>
      </p:sp>
      <p:sp>
        <p:nvSpPr>
          <p:cNvPr id="4" name="TextBox 3"/>
          <p:cNvSpPr txBox="1"/>
          <p:nvPr/>
        </p:nvSpPr>
        <p:spPr>
          <a:xfrm>
            <a:off x="1440285" y="2736379"/>
            <a:ext cx="15337704" cy="5632311"/>
          </a:xfrm>
          <a:prstGeom prst="rect">
            <a:avLst/>
          </a:prstGeom>
          <a:noFill/>
        </p:spPr>
        <p:txBody>
          <a:bodyPr wrap="square" rtlCol="0">
            <a:spAutoFit/>
          </a:bodyPr>
          <a:lstStyle/>
          <a:p>
            <a:r>
              <a:rPr lang="en-US" sz="7200" dirty="0"/>
              <a:t>Some people can act out dreams, swinging their arms, punching, kicking, jumping out of bed, yelling, sometimes injuring themselves or the bed partner.</a:t>
            </a:r>
            <a:endParaRPr lang="en-AU" sz="7200" dirty="0"/>
          </a:p>
        </p:txBody>
      </p:sp>
    </p:spTree>
    <p:extLst>
      <p:ext uri="{BB962C8B-B14F-4D97-AF65-F5344CB8AC3E}">
        <p14:creationId xmlns:p14="http://schemas.microsoft.com/office/powerpoint/2010/main" val="2692478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13335" y="5504237"/>
            <a:ext cx="15175583" cy="3796926"/>
          </a:xfrm>
        </p:spPr>
        <p:txBody>
          <a:bodyPr>
            <a:normAutofit/>
          </a:bodyPr>
          <a:lstStyle/>
          <a:p>
            <a:r>
              <a:rPr lang="en-US" sz="8500" dirty="0" smtClean="0"/>
              <a:t>You must wear a mask during your time here at the practice</a:t>
            </a:r>
            <a:endParaRPr lang="en-US" sz="8500" dirty="0"/>
          </a:p>
        </p:txBody>
      </p:sp>
      <p:sp>
        <p:nvSpPr>
          <p:cNvPr id="3" name="Title 2"/>
          <p:cNvSpPr>
            <a:spLocks noGrp="1"/>
          </p:cNvSpPr>
          <p:nvPr>
            <p:ph type="ctrTitle"/>
          </p:nvPr>
        </p:nvSpPr>
        <p:spPr/>
        <p:txBody>
          <a:bodyPr>
            <a:normAutofit/>
          </a:bodyPr>
          <a:lstStyle/>
          <a:p>
            <a:r>
              <a:rPr lang="en-US" sz="11300" dirty="0" err="1" smtClean="0"/>
              <a:t>Covid</a:t>
            </a:r>
            <a:r>
              <a:rPr lang="en-US" sz="11300" dirty="0" smtClean="0"/>
              <a:t> 19</a:t>
            </a:r>
            <a:endParaRPr lang="en-US" sz="11300" dirty="0"/>
          </a:p>
        </p:txBody>
      </p:sp>
      <p:sp>
        <p:nvSpPr>
          <p:cNvPr id="4" name="Footer Placeholder 3"/>
          <p:cNvSpPr>
            <a:spLocks noGrp="1"/>
          </p:cNvSpPr>
          <p:nvPr>
            <p:ph type="ftr" sz="quarter" idx="11"/>
          </p:nvPr>
        </p:nvSpPr>
        <p:spPr>
          <a:xfrm>
            <a:off x="2238900" y="9361115"/>
            <a:ext cx="14289988" cy="864096"/>
          </a:xfrm>
        </p:spPr>
        <p:txBody>
          <a:bodyPr/>
          <a:lstStyle/>
          <a:p>
            <a:pPr algn="ctr"/>
            <a:r>
              <a:rPr lang="en-AU" dirty="0"/>
              <a:t>Sleep Medicine, 50 Smith Street Charlestown, NSW 2290  </a:t>
            </a:r>
          </a:p>
          <a:p>
            <a:pPr algn="ctr"/>
            <a:r>
              <a:rPr lang="en-AU" dirty="0"/>
              <a:t>Warners Bay Private Hospital </a:t>
            </a:r>
            <a:endParaRPr lang="en-US" dirty="0"/>
          </a:p>
          <a:p>
            <a:pPr algn="ctr"/>
            <a:endParaRPr lang="en-US" dirty="0"/>
          </a:p>
          <a:p>
            <a:pPr algn="ctr"/>
            <a:endParaRPr kumimoji="0" lang="en-US" dirty="0"/>
          </a:p>
        </p:txBody>
      </p:sp>
    </p:spTree>
    <p:extLst>
      <p:ext uri="{BB962C8B-B14F-4D97-AF65-F5344CB8AC3E}">
        <p14:creationId xmlns:p14="http://schemas.microsoft.com/office/powerpoint/2010/main" val="32522168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5264" y="648147"/>
            <a:ext cx="13771722" cy="1500188"/>
          </a:xfrm>
        </p:spPr>
        <p:txBody>
          <a:bodyPr>
            <a:normAutofit fontScale="90000"/>
          </a:bodyPr>
          <a:lstStyle/>
          <a:p>
            <a:pPr algn="ctr"/>
            <a:r>
              <a:rPr lang="en-US" sz="7300" b="1" dirty="0"/>
              <a:t>Acting out dreams</a:t>
            </a:r>
            <a:r>
              <a:rPr lang="en-US" dirty="0"/>
              <a:t/>
            </a:r>
            <a:br>
              <a:rPr lang="en-US" dirty="0"/>
            </a:br>
            <a:r>
              <a:rPr lang="en-US" sz="4000" dirty="0"/>
              <a:t>(REM sleep behaviour disorder)</a:t>
            </a:r>
            <a:endParaRPr lang="en-AU" sz="3100" b="1" dirty="0"/>
          </a:p>
        </p:txBody>
      </p:sp>
      <p:sp>
        <p:nvSpPr>
          <p:cNvPr id="3" name="Footer Placeholder 2"/>
          <p:cNvSpPr>
            <a:spLocks noGrp="1"/>
          </p:cNvSpPr>
          <p:nvPr>
            <p:ph type="ftr" sz="quarter" idx="11"/>
          </p:nvPr>
        </p:nvSpPr>
        <p:spPr>
          <a:xfrm>
            <a:off x="1800225" y="9721216"/>
            <a:ext cx="12529492" cy="720090"/>
          </a:xfrm>
        </p:spPr>
        <p:txBody>
          <a:bodyPr/>
          <a:lstStyle/>
          <a:p>
            <a:pPr algn="ctr"/>
            <a:r>
              <a:rPr lang="en-AU" dirty="0"/>
              <a:t>Sleep Medicine, 50 Smith Street Charlestown, NSW 2290  </a:t>
            </a:r>
          </a:p>
          <a:p>
            <a:pPr algn="ctr"/>
            <a:r>
              <a:rPr lang="en-AU" dirty="0"/>
              <a:t>Warners Bay Private Hospital </a:t>
            </a:r>
            <a:endParaRPr lang="en-US" dirty="0"/>
          </a:p>
          <a:p>
            <a:endParaRPr lang="en-US" dirty="0"/>
          </a:p>
          <a:p>
            <a:endParaRPr lang="en-US" dirty="0"/>
          </a:p>
          <a:p>
            <a:pPr algn="ctr"/>
            <a:endParaRPr kumimoji="0" lang="en-US" dirty="0"/>
          </a:p>
        </p:txBody>
      </p:sp>
      <p:sp>
        <p:nvSpPr>
          <p:cNvPr id="4" name="TextBox 3"/>
          <p:cNvSpPr txBox="1"/>
          <p:nvPr/>
        </p:nvSpPr>
        <p:spPr>
          <a:xfrm>
            <a:off x="1152253" y="2736379"/>
            <a:ext cx="15697744" cy="6647974"/>
          </a:xfrm>
          <a:prstGeom prst="rect">
            <a:avLst/>
          </a:prstGeom>
          <a:noFill/>
        </p:spPr>
        <p:txBody>
          <a:bodyPr wrap="square" rtlCol="0">
            <a:spAutoFit/>
          </a:bodyPr>
          <a:lstStyle/>
          <a:p>
            <a:r>
              <a:rPr lang="en-US" sz="5400" dirty="0"/>
              <a:t>Acting out dreams is more common after the age of 50, in people on anti-depressant medications, on lithium, in patients with Parkinson disease and dementia.</a:t>
            </a:r>
          </a:p>
          <a:p>
            <a:endParaRPr lang="en-US" sz="5400" dirty="0"/>
          </a:p>
          <a:p>
            <a:r>
              <a:rPr lang="en-US" sz="5400" dirty="0"/>
              <a:t>It may also occur the day after binge drinking at any age.</a:t>
            </a:r>
          </a:p>
          <a:p>
            <a:endParaRPr lang="en-AU" sz="4800" dirty="0"/>
          </a:p>
        </p:txBody>
      </p:sp>
    </p:spTree>
    <p:extLst>
      <p:ext uri="{BB962C8B-B14F-4D97-AF65-F5344CB8AC3E}">
        <p14:creationId xmlns:p14="http://schemas.microsoft.com/office/powerpoint/2010/main" val="41171844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315" y="1260577"/>
            <a:ext cx="13771722" cy="827731"/>
          </a:xfrm>
        </p:spPr>
        <p:txBody>
          <a:bodyPr>
            <a:normAutofit fontScale="90000"/>
          </a:bodyPr>
          <a:lstStyle/>
          <a:p>
            <a:pPr algn="ctr"/>
            <a:r>
              <a:rPr lang="en-US" sz="5400" dirty="0">
                <a:solidFill>
                  <a:srgbClr val="FF0000"/>
                </a:solidFill>
              </a:rPr>
              <a:t>Principles of Good Sleep</a:t>
            </a:r>
          </a:p>
        </p:txBody>
      </p:sp>
      <p:sp>
        <p:nvSpPr>
          <p:cNvPr id="3" name="Content Placeholder 2"/>
          <p:cNvSpPr>
            <a:spLocks noGrp="1"/>
          </p:cNvSpPr>
          <p:nvPr>
            <p:ph sz="quarter" idx="1"/>
          </p:nvPr>
        </p:nvSpPr>
        <p:spPr>
          <a:xfrm>
            <a:off x="2304381" y="2307385"/>
            <a:ext cx="13670370" cy="6993778"/>
          </a:xfrm>
        </p:spPr>
        <p:txBody>
          <a:bodyPr>
            <a:normAutofit fontScale="70000" lnSpcReduction="20000"/>
          </a:bodyPr>
          <a:lstStyle/>
          <a:p>
            <a:endParaRPr lang="en-US" sz="1300" dirty="0"/>
          </a:p>
          <a:p>
            <a:pPr>
              <a:buNone/>
            </a:pPr>
            <a:r>
              <a:rPr lang="en-US" sz="5100" dirty="0"/>
              <a:t>10 COMMANDMENTS OF SLEEP HYGIENE FOR ADULTS</a:t>
            </a:r>
          </a:p>
          <a:p>
            <a:endParaRPr lang="en-US" sz="8000" dirty="0"/>
          </a:p>
          <a:p>
            <a:r>
              <a:rPr lang="en-US" sz="8000" b="1" dirty="0"/>
              <a:t>Fix a bedtime and an awakening time.</a:t>
            </a:r>
          </a:p>
          <a:p>
            <a:endParaRPr lang="en-US" sz="8000" b="1" dirty="0"/>
          </a:p>
          <a:p>
            <a:r>
              <a:rPr lang="en-US" sz="8000" b="1" dirty="0"/>
              <a:t>If you are in the habit of taking siestas, do not exceed 45 minutes of daytime sleep.</a:t>
            </a:r>
          </a:p>
          <a:p>
            <a:endParaRPr lang="en-US" sz="8000" b="1" dirty="0"/>
          </a:p>
          <a:p>
            <a:endParaRPr lang="en-US" sz="8000" b="1" dirty="0"/>
          </a:p>
          <a:p>
            <a:endParaRPr lang="en-US" sz="8000" b="1" dirty="0"/>
          </a:p>
          <a:p>
            <a:endParaRPr lang="en-US" sz="7500" b="1" dirty="0"/>
          </a:p>
        </p:txBody>
      </p:sp>
      <p:sp>
        <p:nvSpPr>
          <p:cNvPr id="4" name="Footer Placeholder 3"/>
          <p:cNvSpPr>
            <a:spLocks noGrp="1"/>
          </p:cNvSpPr>
          <p:nvPr>
            <p:ph type="ftr" sz="quarter" idx="11"/>
          </p:nvPr>
        </p:nvSpPr>
        <p:spPr>
          <a:xfrm>
            <a:off x="2338095" y="9551486"/>
            <a:ext cx="14136161" cy="600075"/>
          </a:xfrm>
        </p:spPr>
        <p:txBody>
          <a:bodyPr/>
          <a:lstStyle/>
          <a:p>
            <a:pPr algn="ctr"/>
            <a:r>
              <a:rPr lang="en-AU" dirty="0"/>
              <a:t>Sleep Medicine, 50 Smith Street Charlestown, NSW 2290</a:t>
            </a:r>
          </a:p>
          <a:p>
            <a:pPr algn="ctr"/>
            <a:r>
              <a:rPr lang="en-AU" dirty="0"/>
              <a:t>Warners Bay Private Hospital </a:t>
            </a:r>
            <a:endParaRPr lang="en-US" dirty="0"/>
          </a:p>
          <a:p>
            <a:endParaRPr lang="en-US" dirty="0"/>
          </a:p>
          <a:p>
            <a:endParaRPr lang="en-US" dirty="0"/>
          </a:p>
          <a:p>
            <a:pPr algn="ctr"/>
            <a:endParaRPr kumimoji="0"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315" y="1260577"/>
            <a:ext cx="13771722" cy="827731"/>
          </a:xfrm>
        </p:spPr>
        <p:txBody>
          <a:bodyPr>
            <a:normAutofit fontScale="90000"/>
          </a:bodyPr>
          <a:lstStyle/>
          <a:p>
            <a:pPr algn="ctr"/>
            <a:r>
              <a:rPr lang="en-US" sz="5400" dirty="0">
                <a:solidFill>
                  <a:srgbClr val="FF0000"/>
                </a:solidFill>
              </a:rPr>
              <a:t>Principles of Good Sleep</a:t>
            </a:r>
          </a:p>
        </p:txBody>
      </p:sp>
      <p:sp>
        <p:nvSpPr>
          <p:cNvPr id="3" name="Content Placeholder 2"/>
          <p:cNvSpPr>
            <a:spLocks noGrp="1"/>
          </p:cNvSpPr>
          <p:nvPr>
            <p:ph sz="quarter" idx="1"/>
          </p:nvPr>
        </p:nvSpPr>
        <p:spPr>
          <a:xfrm>
            <a:off x="2232373" y="2367337"/>
            <a:ext cx="13670370" cy="6993778"/>
          </a:xfrm>
        </p:spPr>
        <p:txBody>
          <a:bodyPr>
            <a:normAutofit fontScale="62500" lnSpcReduction="20000"/>
          </a:bodyPr>
          <a:lstStyle/>
          <a:p>
            <a:endParaRPr lang="en-US" sz="1300" dirty="0"/>
          </a:p>
          <a:p>
            <a:pPr>
              <a:buNone/>
            </a:pPr>
            <a:r>
              <a:rPr lang="en-US" sz="5700" dirty="0"/>
              <a:t>10 COMMANDMENTS OF SLEEP HYGIENE FOR ADULTS</a:t>
            </a:r>
          </a:p>
          <a:p>
            <a:pPr>
              <a:buNone/>
            </a:pPr>
            <a:endParaRPr lang="en-US" sz="8000" b="1" dirty="0"/>
          </a:p>
          <a:p>
            <a:r>
              <a:rPr lang="en-US" sz="8000" b="1" dirty="0"/>
              <a:t>Avoid excessive alcohol ingestion 4 hours before bedtime and do not smoke.</a:t>
            </a:r>
          </a:p>
          <a:p>
            <a:endParaRPr lang="en-US" sz="8000" b="1" dirty="0"/>
          </a:p>
          <a:p>
            <a:r>
              <a:rPr lang="en-US" sz="8000" b="1" dirty="0"/>
              <a:t>Avoid caffeine 6 hours before bedtime. This includes coffee, tea and many sodas, as well as chocolate.</a:t>
            </a:r>
          </a:p>
          <a:p>
            <a:endParaRPr lang="en-US" sz="8000" b="1" dirty="0"/>
          </a:p>
          <a:p>
            <a:endParaRPr lang="en-US" sz="8000" b="1" dirty="0"/>
          </a:p>
        </p:txBody>
      </p:sp>
      <p:sp>
        <p:nvSpPr>
          <p:cNvPr id="4" name="Footer Placeholder 3"/>
          <p:cNvSpPr>
            <a:spLocks noGrp="1"/>
          </p:cNvSpPr>
          <p:nvPr>
            <p:ph type="ftr" sz="quarter" idx="11"/>
          </p:nvPr>
        </p:nvSpPr>
        <p:spPr>
          <a:xfrm>
            <a:off x="2498129" y="9640144"/>
            <a:ext cx="14136161" cy="600075"/>
          </a:xfrm>
        </p:spPr>
        <p:txBody>
          <a:bodyPr/>
          <a:lstStyle/>
          <a:p>
            <a:pPr algn="ctr"/>
            <a:r>
              <a:rPr lang="en-AU" dirty="0"/>
              <a:t>Sleep Medicine, 50 Smith Street Charlestown, NSW 2290  </a:t>
            </a:r>
          </a:p>
          <a:p>
            <a:pPr algn="ctr"/>
            <a:r>
              <a:rPr lang="en-AU" dirty="0"/>
              <a:t>Warners Bay Private Hospital </a:t>
            </a:r>
            <a:endParaRPr lang="en-US" dirty="0"/>
          </a:p>
          <a:p>
            <a:pPr algn="ctr"/>
            <a:endParaRPr lang="en-US" dirty="0"/>
          </a:p>
          <a:p>
            <a:endParaRPr lang="en-US" dirty="0"/>
          </a:p>
          <a:p>
            <a:pPr algn="ctr"/>
            <a:endParaRPr kumimoji="0"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315" y="1260577"/>
            <a:ext cx="13771722" cy="827731"/>
          </a:xfrm>
        </p:spPr>
        <p:txBody>
          <a:bodyPr>
            <a:normAutofit fontScale="90000"/>
          </a:bodyPr>
          <a:lstStyle/>
          <a:p>
            <a:pPr algn="ctr"/>
            <a:r>
              <a:rPr lang="en-US" sz="5400" dirty="0">
                <a:solidFill>
                  <a:srgbClr val="FF0000"/>
                </a:solidFill>
              </a:rPr>
              <a:t>Principles of Good Sleep</a:t>
            </a:r>
          </a:p>
        </p:txBody>
      </p:sp>
      <p:sp>
        <p:nvSpPr>
          <p:cNvPr id="3" name="Content Placeholder 2"/>
          <p:cNvSpPr>
            <a:spLocks noGrp="1"/>
          </p:cNvSpPr>
          <p:nvPr>
            <p:ph sz="quarter" idx="1"/>
          </p:nvPr>
        </p:nvSpPr>
        <p:spPr>
          <a:xfrm>
            <a:off x="2232373" y="2033590"/>
            <a:ext cx="13670370" cy="6993778"/>
          </a:xfrm>
        </p:spPr>
        <p:txBody>
          <a:bodyPr>
            <a:normAutofit fontScale="70000" lnSpcReduction="20000"/>
          </a:bodyPr>
          <a:lstStyle/>
          <a:p>
            <a:endParaRPr lang="en-US" sz="1300" dirty="0"/>
          </a:p>
          <a:p>
            <a:pPr>
              <a:buNone/>
            </a:pPr>
            <a:r>
              <a:rPr lang="en-US" sz="5100" dirty="0"/>
              <a:t>10 COMMANDMENTS OF SLEEP HYGIENE FOR ADULTS</a:t>
            </a:r>
          </a:p>
          <a:p>
            <a:pPr>
              <a:buNone/>
            </a:pPr>
            <a:endParaRPr lang="en-US" sz="8000" b="1" dirty="0"/>
          </a:p>
          <a:p>
            <a:r>
              <a:rPr lang="en-US" sz="8000" b="1" dirty="0"/>
              <a:t>Avoid  heavy, spicy, or sugary foods 4 hours before bedtime. A light snack before bed is acceptable.</a:t>
            </a:r>
          </a:p>
          <a:p>
            <a:endParaRPr lang="en-US" sz="8000" b="1" dirty="0"/>
          </a:p>
          <a:p>
            <a:r>
              <a:rPr lang="en-US" sz="8000" b="1" dirty="0"/>
              <a:t>Exercise regularly, but not right before bed.</a:t>
            </a:r>
          </a:p>
          <a:p>
            <a:endParaRPr lang="en-US" sz="8000" b="1" dirty="0"/>
          </a:p>
        </p:txBody>
      </p:sp>
      <p:sp>
        <p:nvSpPr>
          <p:cNvPr id="4" name="Footer Placeholder 3"/>
          <p:cNvSpPr>
            <a:spLocks noGrp="1"/>
          </p:cNvSpPr>
          <p:nvPr>
            <p:ph type="ftr" sz="quarter" idx="11"/>
          </p:nvPr>
        </p:nvSpPr>
        <p:spPr>
          <a:xfrm>
            <a:off x="2520315" y="9500343"/>
            <a:ext cx="14136161" cy="600075"/>
          </a:xfrm>
        </p:spPr>
        <p:txBody>
          <a:bodyPr/>
          <a:lstStyle/>
          <a:p>
            <a:pPr algn="ctr"/>
            <a:r>
              <a:rPr lang="en-AU" dirty="0"/>
              <a:t>Sleep Medicine, 50 Smith Street Charlestown, NSW 2290  </a:t>
            </a:r>
          </a:p>
          <a:p>
            <a:pPr algn="ctr"/>
            <a:r>
              <a:rPr lang="en-AU" dirty="0"/>
              <a:t>Warners Bay Private Hospital </a:t>
            </a:r>
            <a:endParaRPr lang="en-US" dirty="0"/>
          </a:p>
          <a:p>
            <a:endParaRPr lang="en-US" dirty="0"/>
          </a:p>
          <a:p>
            <a:endParaRPr lang="en-US" dirty="0"/>
          </a:p>
          <a:p>
            <a:pPr algn="ctr"/>
            <a:endParaRPr kumimoji="0"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315" y="1260577"/>
            <a:ext cx="13771722" cy="827731"/>
          </a:xfrm>
        </p:spPr>
        <p:txBody>
          <a:bodyPr>
            <a:normAutofit fontScale="90000"/>
          </a:bodyPr>
          <a:lstStyle/>
          <a:p>
            <a:pPr algn="ctr"/>
            <a:r>
              <a:rPr lang="en-US" sz="5400" dirty="0">
                <a:solidFill>
                  <a:srgbClr val="FF0000"/>
                </a:solidFill>
              </a:rPr>
              <a:t>Principles of Good Sleep</a:t>
            </a:r>
          </a:p>
        </p:txBody>
      </p:sp>
      <p:sp>
        <p:nvSpPr>
          <p:cNvPr id="3" name="Content Placeholder 2"/>
          <p:cNvSpPr>
            <a:spLocks noGrp="1"/>
          </p:cNvSpPr>
          <p:nvPr>
            <p:ph sz="quarter" idx="1"/>
          </p:nvPr>
        </p:nvSpPr>
        <p:spPr>
          <a:xfrm>
            <a:off x="2753210" y="2328579"/>
            <a:ext cx="13670370" cy="6993778"/>
          </a:xfrm>
        </p:spPr>
        <p:txBody>
          <a:bodyPr>
            <a:normAutofit fontScale="77500" lnSpcReduction="20000"/>
          </a:bodyPr>
          <a:lstStyle/>
          <a:p>
            <a:endParaRPr lang="en-US" sz="1300" dirty="0"/>
          </a:p>
          <a:p>
            <a:pPr>
              <a:buNone/>
            </a:pPr>
            <a:r>
              <a:rPr lang="en-US" sz="4600" dirty="0"/>
              <a:t>10 COMMANDMENTS OF SLEEP HYGIENE FOR ADULTS</a:t>
            </a:r>
          </a:p>
          <a:p>
            <a:pPr>
              <a:buNone/>
            </a:pPr>
            <a:endParaRPr lang="en-US" sz="8000" b="1" dirty="0"/>
          </a:p>
          <a:p>
            <a:r>
              <a:rPr lang="en-US" sz="8000" b="1" dirty="0"/>
              <a:t>Use comfortable bedding.</a:t>
            </a:r>
          </a:p>
          <a:p>
            <a:endParaRPr lang="en-US" sz="8000" b="1" dirty="0"/>
          </a:p>
          <a:p>
            <a:r>
              <a:rPr lang="en-US" sz="8000" b="1" dirty="0"/>
              <a:t>Find a comfortable temperature setting for sleeping and keep the room well ventilated.</a:t>
            </a:r>
          </a:p>
          <a:p>
            <a:endParaRPr lang="en-US" sz="8000" b="1" dirty="0"/>
          </a:p>
          <a:p>
            <a:endParaRPr lang="en-US" sz="8000" b="1" dirty="0"/>
          </a:p>
          <a:p>
            <a:endParaRPr lang="en-US" sz="7500" b="1" dirty="0"/>
          </a:p>
        </p:txBody>
      </p:sp>
      <p:sp>
        <p:nvSpPr>
          <p:cNvPr id="4" name="Footer Placeholder 3"/>
          <p:cNvSpPr>
            <a:spLocks noGrp="1"/>
          </p:cNvSpPr>
          <p:nvPr>
            <p:ph type="ftr" sz="quarter" idx="11"/>
          </p:nvPr>
        </p:nvSpPr>
        <p:spPr>
          <a:xfrm>
            <a:off x="2520315" y="9562628"/>
            <a:ext cx="14136161" cy="600075"/>
          </a:xfrm>
        </p:spPr>
        <p:txBody>
          <a:bodyPr/>
          <a:lstStyle/>
          <a:p>
            <a:pPr algn="ctr"/>
            <a:r>
              <a:rPr lang="en-AU" dirty="0"/>
              <a:t>Sleep Medicine, 50 Smith Street Charlestown, NSW 2290  </a:t>
            </a:r>
          </a:p>
          <a:p>
            <a:pPr algn="ctr"/>
            <a:r>
              <a:rPr lang="en-AU" dirty="0"/>
              <a:t>Warners Bay Private Hospital </a:t>
            </a:r>
            <a:endParaRPr lang="en-US" dirty="0"/>
          </a:p>
          <a:p>
            <a:pPr algn="ctr"/>
            <a:endParaRPr lang="en-US" dirty="0"/>
          </a:p>
          <a:p>
            <a:endParaRPr lang="en-US" dirty="0"/>
          </a:p>
          <a:p>
            <a:pPr algn="ctr"/>
            <a:endParaRPr kumimoji="0"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315" y="951513"/>
            <a:ext cx="13771722" cy="827731"/>
          </a:xfrm>
        </p:spPr>
        <p:txBody>
          <a:bodyPr>
            <a:normAutofit fontScale="90000"/>
          </a:bodyPr>
          <a:lstStyle/>
          <a:p>
            <a:pPr algn="ctr"/>
            <a:r>
              <a:rPr lang="en-US" sz="5400" dirty="0">
                <a:solidFill>
                  <a:srgbClr val="FF0000"/>
                </a:solidFill>
              </a:rPr>
              <a:t>Principles of Good Sleep</a:t>
            </a:r>
          </a:p>
        </p:txBody>
      </p:sp>
      <p:sp>
        <p:nvSpPr>
          <p:cNvPr id="3" name="Content Placeholder 2"/>
          <p:cNvSpPr>
            <a:spLocks noGrp="1"/>
          </p:cNvSpPr>
          <p:nvPr>
            <p:ph sz="quarter" idx="1"/>
          </p:nvPr>
        </p:nvSpPr>
        <p:spPr>
          <a:xfrm>
            <a:off x="2570991" y="2307385"/>
            <a:ext cx="13670370" cy="6993778"/>
          </a:xfrm>
        </p:spPr>
        <p:txBody>
          <a:bodyPr>
            <a:normAutofit fontScale="70000" lnSpcReduction="20000"/>
          </a:bodyPr>
          <a:lstStyle/>
          <a:p>
            <a:endParaRPr lang="en-US" sz="1300" dirty="0"/>
          </a:p>
          <a:p>
            <a:pPr>
              <a:buNone/>
            </a:pPr>
            <a:r>
              <a:rPr lang="en-US" sz="4600" dirty="0"/>
              <a:t>10 COMMANDMENTS OF SLEEP HYGIENE FOR ADULTS</a:t>
            </a:r>
          </a:p>
          <a:p>
            <a:pPr>
              <a:buNone/>
            </a:pPr>
            <a:endParaRPr lang="en-US" sz="8000" b="1" dirty="0"/>
          </a:p>
          <a:p>
            <a:r>
              <a:rPr lang="en-US" sz="8000" b="1" dirty="0"/>
              <a:t>Block out all distracting noise and eliminate as much light as possible.</a:t>
            </a:r>
          </a:p>
          <a:p>
            <a:endParaRPr lang="en-US" sz="8000" b="1" dirty="0"/>
          </a:p>
          <a:p>
            <a:r>
              <a:rPr lang="en-US" sz="8000" b="1" dirty="0"/>
              <a:t>Reserve the bed for sleep and sex. Don't use the bed as an office, workroom or recreation room.</a:t>
            </a:r>
          </a:p>
          <a:p>
            <a:endParaRPr lang="en-US" sz="8000" b="1" dirty="0"/>
          </a:p>
          <a:p>
            <a:endParaRPr lang="en-US" sz="7500" b="1" dirty="0"/>
          </a:p>
        </p:txBody>
      </p:sp>
      <p:sp>
        <p:nvSpPr>
          <p:cNvPr id="4" name="Footer Placeholder 3"/>
          <p:cNvSpPr>
            <a:spLocks noGrp="1"/>
          </p:cNvSpPr>
          <p:nvPr>
            <p:ph type="ftr" sz="quarter" idx="11"/>
          </p:nvPr>
        </p:nvSpPr>
        <p:spPr>
          <a:xfrm>
            <a:off x="2570991" y="9529715"/>
            <a:ext cx="14136161" cy="600075"/>
          </a:xfrm>
        </p:spPr>
        <p:txBody>
          <a:bodyPr/>
          <a:lstStyle/>
          <a:p>
            <a:r>
              <a:rPr lang="en-AU" dirty="0"/>
              <a:t>Sleep Medicine, 50 Smith Street Charlestown, NSW 2290  </a:t>
            </a:r>
          </a:p>
          <a:p>
            <a:endParaRPr lang="en-US" dirty="0"/>
          </a:p>
          <a:p>
            <a:endParaRPr lang="en-US" dirty="0"/>
          </a:p>
          <a:p>
            <a:pPr algn="ctr"/>
            <a:endParaRPr kumimoji="0"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225" y="432554"/>
            <a:ext cx="15301913" cy="1295713"/>
          </a:xfrm>
        </p:spPr>
        <p:txBody>
          <a:bodyPr>
            <a:normAutofit fontScale="90000"/>
          </a:bodyPr>
          <a:lstStyle/>
          <a:p>
            <a:pPr algn="ctr"/>
            <a:r>
              <a:rPr lang="en-US" dirty="0"/>
              <a:t>For further information please ask our staff</a:t>
            </a:r>
            <a:endParaRPr lang="en-AU" dirty="0"/>
          </a:p>
        </p:txBody>
      </p:sp>
      <p:sp>
        <p:nvSpPr>
          <p:cNvPr id="3" name="Footer Placeholder 2"/>
          <p:cNvSpPr>
            <a:spLocks noGrp="1"/>
          </p:cNvSpPr>
          <p:nvPr>
            <p:ph type="ftr" sz="quarter" idx="11"/>
          </p:nvPr>
        </p:nvSpPr>
        <p:spPr>
          <a:xfrm>
            <a:off x="2700375" y="9937179"/>
            <a:ext cx="12601500" cy="720080"/>
          </a:xfrm>
        </p:spPr>
        <p:txBody>
          <a:bodyPr/>
          <a:lstStyle/>
          <a:p>
            <a:pPr algn="ctr"/>
            <a:r>
              <a:rPr lang="en-AU" dirty="0"/>
              <a:t>Sleep Medicine, 50 Smith Street Charlestown, NSW 2290  </a:t>
            </a:r>
          </a:p>
          <a:p>
            <a:pPr algn="ctr"/>
            <a:r>
              <a:rPr lang="en-AU" dirty="0"/>
              <a:t>Warners Bay Private Hospital </a:t>
            </a:r>
            <a:endParaRPr lang="en-US" dirty="0"/>
          </a:p>
          <a:p>
            <a:endParaRPr lang="en-US" dirty="0"/>
          </a:p>
          <a:p>
            <a:endParaRPr lang="en-US" dirty="0"/>
          </a:p>
          <a:p>
            <a:pPr algn="ctr"/>
            <a:endParaRPr kumimoji="0"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875" y="1838325"/>
            <a:ext cx="8572500" cy="7124700"/>
          </a:xfrm>
          <a:prstGeom prst="rect">
            <a:avLst/>
          </a:prstGeom>
        </p:spPr>
      </p:pic>
      <p:sp>
        <p:nvSpPr>
          <p:cNvPr id="5" name="TextBox 4"/>
          <p:cNvSpPr txBox="1"/>
          <p:nvPr/>
        </p:nvSpPr>
        <p:spPr>
          <a:xfrm>
            <a:off x="12879577" y="9177029"/>
            <a:ext cx="4844596" cy="400110"/>
          </a:xfrm>
          <a:prstGeom prst="rect">
            <a:avLst/>
          </a:prstGeom>
          <a:noFill/>
        </p:spPr>
        <p:txBody>
          <a:bodyPr wrap="none" rtlCol="0">
            <a:spAutoFit/>
          </a:bodyPr>
          <a:lstStyle/>
          <a:p>
            <a:r>
              <a:rPr lang="en-US" sz="2000" dirty="0"/>
              <a:t>Still nature and sleeping woman, Matisse</a:t>
            </a:r>
            <a:endParaRPr lang="en-AU" sz="2000" dirty="0"/>
          </a:p>
        </p:txBody>
      </p:sp>
    </p:spTree>
    <p:extLst>
      <p:ext uri="{BB962C8B-B14F-4D97-AF65-F5344CB8AC3E}">
        <p14:creationId xmlns:p14="http://schemas.microsoft.com/office/powerpoint/2010/main" val="14717885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kumimoji="0"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144463"/>
            <a:ext cx="17641638" cy="10512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11719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kumimoji="0"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144463"/>
            <a:ext cx="17641638" cy="1044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43779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kumimoji="0"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2" y="144463"/>
            <a:ext cx="17857787" cy="1044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589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13335" y="5504237"/>
            <a:ext cx="15175583" cy="3796926"/>
          </a:xfrm>
        </p:spPr>
        <p:txBody>
          <a:bodyPr>
            <a:normAutofit/>
          </a:bodyPr>
          <a:lstStyle/>
          <a:p>
            <a:r>
              <a:rPr lang="en-US" sz="8500" dirty="0" smtClean="0"/>
              <a:t>Where possible keep 1.5 meters from any other person</a:t>
            </a:r>
            <a:endParaRPr lang="en-US" sz="8500" dirty="0"/>
          </a:p>
        </p:txBody>
      </p:sp>
      <p:sp>
        <p:nvSpPr>
          <p:cNvPr id="3" name="Title 2"/>
          <p:cNvSpPr>
            <a:spLocks noGrp="1"/>
          </p:cNvSpPr>
          <p:nvPr>
            <p:ph type="ctrTitle"/>
          </p:nvPr>
        </p:nvSpPr>
        <p:spPr/>
        <p:txBody>
          <a:bodyPr>
            <a:normAutofit/>
          </a:bodyPr>
          <a:lstStyle/>
          <a:p>
            <a:r>
              <a:rPr lang="en-US" sz="11300" dirty="0" err="1" smtClean="0"/>
              <a:t>Covid</a:t>
            </a:r>
            <a:r>
              <a:rPr lang="en-US" sz="11300" dirty="0" smtClean="0"/>
              <a:t> 19</a:t>
            </a:r>
            <a:endParaRPr lang="en-US" sz="11300" dirty="0"/>
          </a:p>
        </p:txBody>
      </p:sp>
      <p:sp>
        <p:nvSpPr>
          <p:cNvPr id="4" name="Footer Placeholder 3"/>
          <p:cNvSpPr>
            <a:spLocks noGrp="1"/>
          </p:cNvSpPr>
          <p:nvPr>
            <p:ph type="ftr" sz="quarter" idx="11"/>
          </p:nvPr>
        </p:nvSpPr>
        <p:spPr>
          <a:xfrm>
            <a:off x="2238900" y="9361115"/>
            <a:ext cx="14289988" cy="864096"/>
          </a:xfrm>
        </p:spPr>
        <p:txBody>
          <a:bodyPr/>
          <a:lstStyle/>
          <a:p>
            <a:pPr algn="ctr"/>
            <a:r>
              <a:rPr lang="en-AU" dirty="0"/>
              <a:t>Sleep Medicine, 50 Smith Street Charlestown, NSW 2290  </a:t>
            </a:r>
          </a:p>
          <a:p>
            <a:pPr algn="ctr"/>
            <a:r>
              <a:rPr lang="en-AU" dirty="0"/>
              <a:t>Warners Bay Private Hospital </a:t>
            </a:r>
            <a:endParaRPr lang="en-US" dirty="0"/>
          </a:p>
          <a:p>
            <a:pPr algn="ctr"/>
            <a:endParaRPr lang="en-US" dirty="0"/>
          </a:p>
          <a:p>
            <a:pPr algn="ctr"/>
            <a:endParaRPr kumimoji="0" lang="en-US" dirty="0"/>
          </a:p>
        </p:txBody>
      </p:sp>
    </p:spTree>
    <p:extLst>
      <p:ext uri="{BB962C8B-B14F-4D97-AF65-F5344CB8AC3E}">
        <p14:creationId xmlns:p14="http://schemas.microsoft.com/office/powerpoint/2010/main" val="34917266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kumimoji="0"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966" y="-5832573"/>
            <a:ext cx="17645143" cy="16299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6673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kumimoji="0"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263734"/>
            <a:ext cx="17569630" cy="1031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67950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kumimoji="0"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2" y="144462"/>
            <a:ext cx="17857787" cy="1065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21457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225" y="3024411"/>
            <a:ext cx="15301913" cy="5184576"/>
          </a:xfrm>
        </p:spPr>
        <p:txBody>
          <a:bodyPr>
            <a:normAutofit fontScale="90000"/>
          </a:bodyPr>
          <a:lstStyle/>
          <a:p>
            <a:pPr algn="ctr"/>
            <a:r>
              <a:rPr lang="en-AU" dirty="0"/>
              <a:t/>
            </a:r>
            <a:br>
              <a:rPr lang="en-AU" dirty="0"/>
            </a:br>
            <a:r>
              <a:rPr lang="en-AU" dirty="0"/>
              <a:t/>
            </a:r>
            <a:br>
              <a:rPr lang="en-AU" dirty="0"/>
            </a:br>
            <a:r>
              <a:rPr lang="en-AU" dirty="0"/>
              <a:t/>
            </a:r>
            <a:br>
              <a:rPr lang="en-AU" dirty="0"/>
            </a:br>
            <a:r>
              <a:rPr lang="en-AU" dirty="0"/>
              <a:t/>
            </a:r>
            <a:br>
              <a:rPr lang="en-AU" dirty="0"/>
            </a:br>
            <a:r>
              <a:rPr lang="en-AU" dirty="0"/>
              <a:t/>
            </a:r>
            <a:br>
              <a:rPr lang="en-AU" dirty="0"/>
            </a:br>
            <a:r>
              <a:rPr lang="en-AU" dirty="0"/>
              <a:t/>
            </a:r>
            <a:br>
              <a:rPr lang="en-AU" dirty="0"/>
            </a:br>
            <a:r>
              <a:rPr lang="en-AU" dirty="0"/>
              <a:t/>
            </a:r>
            <a:br>
              <a:rPr lang="en-AU" dirty="0"/>
            </a:br>
            <a:r>
              <a:rPr lang="en-AU" dirty="0"/>
              <a:t>The things we can see when we slow down</a:t>
            </a:r>
            <a:br>
              <a:rPr lang="en-AU" dirty="0"/>
            </a:br>
            <a:r>
              <a:rPr lang="en-AU" dirty="0"/>
              <a:t/>
            </a:r>
            <a:br>
              <a:rPr lang="en-AU" dirty="0"/>
            </a:br>
            <a:r>
              <a:rPr lang="en-AU" dirty="0"/>
              <a:t/>
            </a:r>
            <a:br>
              <a:rPr lang="en-AU" dirty="0"/>
            </a:br>
            <a:r>
              <a:rPr lang="en-AU" dirty="0"/>
              <a:t/>
            </a:r>
            <a:br>
              <a:rPr lang="en-AU" dirty="0"/>
            </a:br>
            <a:r>
              <a:rPr lang="en-AU" dirty="0"/>
              <a:t>Artwork by Young </a:t>
            </a:r>
            <a:r>
              <a:rPr lang="en-AU" dirty="0" err="1"/>
              <a:t>Cheol</a:t>
            </a:r>
            <a:r>
              <a:rPr lang="en-AU" dirty="0"/>
              <a:t> Lee</a:t>
            </a:r>
            <a:br>
              <a:rPr lang="en-AU" dirty="0"/>
            </a:br>
            <a:r>
              <a:rPr lang="en-AU" dirty="0"/>
              <a:t>Korean artist</a:t>
            </a:r>
          </a:p>
        </p:txBody>
      </p:sp>
      <p:sp>
        <p:nvSpPr>
          <p:cNvPr id="3" name="Footer Placeholder 2"/>
          <p:cNvSpPr>
            <a:spLocks noGrp="1"/>
          </p:cNvSpPr>
          <p:nvPr>
            <p:ph type="ftr" sz="quarter" idx="11"/>
          </p:nvPr>
        </p:nvSpPr>
        <p:spPr>
          <a:xfrm>
            <a:off x="1800225" y="9721216"/>
            <a:ext cx="13177564" cy="720090"/>
          </a:xfrm>
        </p:spPr>
        <p:txBody>
          <a:bodyPr/>
          <a:lstStyle/>
          <a:p>
            <a:pPr algn="ctr"/>
            <a:r>
              <a:rPr kumimoji="0" lang="en-US" dirty="0" smtClean="0"/>
              <a:t>Sleep Medicine 50 Smith Stree</a:t>
            </a:r>
            <a:r>
              <a:rPr lang="en-US" dirty="0" smtClean="0"/>
              <a:t>t, Charlestown and </a:t>
            </a:r>
            <a:r>
              <a:rPr lang="en-US" dirty="0" err="1" smtClean="0"/>
              <a:t>Warners</a:t>
            </a:r>
            <a:r>
              <a:rPr lang="en-US" dirty="0" smtClean="0"/>
              <a:t> Bay Private Hospital</a:t>
            </a:r>
            <a:endParaRPr kumimoji="0" lang="en-US" dirty="0"/>
          </a:p>
        </p:txBody>
      </p:sp>
    </p:spTree>
    <p:extLst>
      <p:ext uri="{BB962C8B-B14F-4D97-AF65-F5344CB8AC3E}">
        <p14:creationId xmlns:p14="http://schemas.microsoft.com/office/powerpoint/2010/main" val="7653909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Footer Placeholder 2"/>
          <p:cNvSpPr>
            <a:spLocks noGrp="1"/>
          </p:cNvSpPr>
          <p:nvPr>
            <p:ph type="ftr" sz="quarter" idx="11"/>
          </p:nvPr>
        </p:nvSpPr>
        <p:spPr/>
        <p:txBody>
          <a:bodyPr/>
          <a:lstStyle/>
          <a:p>
            <a:endParaRPr kumimoji="0"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22" y="504130"/>
            <a:ext cx="17533380" cy="10153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0781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Footer Placeholder 2"/>
          <p:cNvSpPr>
            <a:spLocks noGrp="1"/>
          </p:cNvSpPr>
          <p:nvPr>
            <p:ph type="ftr" sz="quarter" idx="11"/>
          </p:nvPr>
        </p:nvSpPr>
        <p:spPr/>
        <p:txBody>
          <a:bodyPr/>
          <a:lstStyle/>
          <a:p>
            <a:endParaRPr kumimoji="0"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144463"/>
            <a:ext cx="17713646" cy="1044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5934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kumimoji="0" lang="en-US" dirty="0"/>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144463"/>
            <a:ext cx="17713646" cy="1044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8139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kumimoji="0" lang="en-AU"/>
              <a:t>Sleep Medicine, 50 Smith Street Charlestown, NSW 2290  and 213 Albany St North  Gosford</a:t>
            </a:r>
            <a:endParaRPr kumimoji="0" lang="en-US"/>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144463"/>
            <a:ext cx="17713646" cy="10512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53616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225" y="3024411"/>
            <a:ext cx="15301913" cy="5184576"/>
          </a:xfrm>
        </p:spPr>
        <p:txBody>
          <a:bodyPr>
            <a:normAutofit fontScale="90000"/>
          </a:bodyPr>
          <a:lstStyle/>
          <a:p>
            <a:pPr algn="ctr"/>
            <a:r>
              <a:rPr lang="en-AU" dirty="0"/>
              <a:t/>
            </a:r>
            <a:br>
              <a:rPr lang="en-AU" dirty="0"/>
            </a:br>
            <a:r>
              <a:rPr lang="en-AU" dirty="0"/>
              <a:t/>
            </a:r>
            <a:br>
              <a:rPr lang="en-AU" dirty="0"/>
            </a:br>
            <a:r>
              <a:rPr lang="en-AU" dirty="0"/>
              <a:t/>
            </a:r>
            <a:br>
              <a:rPr lang="en-AU" dirty="0"/>
            </a:br>
            <a:r>
              <a:rPr lang="en-AU" dirty="0"/>
              <a:t/>
            </a:r>
            <a:br>
              <a:rPr lang="en-AU" dirty="0"/>
            </a:br>
            <a:r>
              <a:rPr lang="en-AU" dirty="0"/>
              <a:t/>
            </a:r>
            <a:br>
              <a:rPr lang="en-AU" dirty="0"/>
            </a:br>
            <a:r>
              <a:rPr lang="en-AU" dirty="0"/>
              <a:t/>
            </a:r>
            <a:br>
              <a:rPr lang="en-AU" dirty="0"/>
            </a:br>
            <a:r>
              <a:rPr lang="en-AU" dirty="0"/>
              <a:t/>
            </a:r>
            <a:br>
              <a:rPr lang="en-AU" dirty="0"/>
            </a:br>
            <a:r>
              <a:rPr lang="en-AU" dirty="0"/>
              <a:t>The things we can see when we slow down</a:t>
            </a:r>
            <a:br>
              <a:rPr lang="en-AU" dirty="0"/>
            </a:br>
            <a:r>
              <a:rPr lang="en-AU" dirty="0"/>
              <a:t/>
            </a:r>
            <a:br>
              <a:rPr lang="en-AU" dirty="0"/>
            </a:br>
            <a:r>
              <a:rPr lang="en-AU" dirty="0"/>
              <a:t/>
            </a:r>
            <a:br>
              <a:rPr lang="en-AU" dirty="0"/>
            </a:br>
            <a:r>
              <a:rPr lang="en-AU" dirty="0"/>
              <a:t/>
            </a:r>
            <a:br>
              <a:rPr lang="en-AU" dirty="0"/>
            </a:br>
            <a:r>
              <a:rPr lang="en-AU" dirty="0"/>
              <a:t>Artwork by Young </a:t>
            </a:r>
            <a:r>
              <a:rPr lang="en-AU" dirty="0" err="1"/>
              <a:t>Cheol</a:t>
            </a:r>
            <a:r>
              <a:rPr lang="en-AU" dirty="0"/>
              <a:t> Lee</a:t>
            </a:r>
            <a:br>
              <a:rPr lang="en-AU" dirty="0"/>
            </a:br>
            <a:r>
              <a:rPr lang="en-AU" dirty="0"/>
              <a:t>Korean artist</a:t>
            </a:r>
          </a:p>
        </p:txBody>
      </p:sp>
      <p:sp>
        <p:nvSpPr>
          <p:cNvPr id="3" name="Footer Placeholder 2"/>
          <p:cNvSpPr>
            <a:spLocks noGrp="1"/>
          </p:cNvSpPr>
          <p:nvPr>
            <p:ph type="ftr" sz="quarter" idx="11"/>
          </p:nvPr>
        </p:nvSpPr>
        <p:spPr>
          <a:xfrm>
            <a:off x="1800225" y="9721216"/>
            <a:ext cx="13177564" cy="720090"/>
          </a:xfrm>
        </p:spPr>
        <p:txBody>
          <a:bodyPr/>
          <a:lstStyle/>
          <a:p>
            <a:pPr algn="ctr"/>
            <a:r>
              <a:rPr kumimoji="0" lang="en-US" dirty="0" smtClean="0"/>
              <a:t>Sleep Medicine 50 Smith Stree</a:t>
            </a:r>
            <a:r>
              <a:rPr lang="en-US" dirty="0" smtClean="0"/>
              <a:t>t, Charlestown and </a:t>
            </a:r>
            <a:r>
              <a:rPr lang="en-US" dirty="0" err="1" smtClean="0"/>
              <a:t>Warners</a:t>
            </a:r>
            <a:r>
              <a:rPr lang="en-US" dirty="0" smtClean="0"/>
              <a:t> Bay Private Hospital</a:t>
            </a:r>
            <a:endParaRPr kumimoji="0" lang="en-US" dirty="0"/>
          </a:p>
        </p:txBody>
      </p:sp>
    </p:spTree>
    <p:extLst>
      <p:ext uri="{BB962C8B-B14F-4D97-AF65-F5344CB8AC3E}">
        <p14:creationId xmlns:p14="http://schemas.microsoft.com/office/powerpoint/2010/main" val="8037926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225" y="1224211"/>
            <a:ext cx="15301913" cy="6984776"/>
          </a:xfrm>
        </p:spPr>
        <p:txBody>
          <a:bodyPr>
            <a:normAutofit fontScale="90000"/>
          </a:bodyPr>
          <a:lstStyle/>
          <a:p>
            <a:pPr algn="ctr"/>
            <a:r>
              <a:rPr lang="en-AU" dirty="0"/>
              <a:t/>
            </a:r>
            <a:br>
              <a:rPr lang="en-AU" dirty="0"/>
            </a:br>
            <a:r>
              <a:rPr lang="en-AU" dirty="0"/>
              <a:t/>
            </a:r>
            <a:br>
              <a:rPr lang="en-AU" dirty="0"/>
            </a:br>
            <a:r>
              <a:rPr lang="en-AU" dirty="0"/>
              <a:t/>
            </a:r>
            <a:br>
              <a:rPr lang="en-AU" dirty="0"/>
            </a:br>
            <a:r>
              <a:rPr lang="en-AU" dirty="0"/>
              <a:t/>
            </a:r>
            <a:br>
              <a:rPr lang="en-AU" dirty="0"/>
            </a:br>
            <a:r>
              <a:rPr lang="en-AU" dirty="0"/>
              <a:t/>
            </a:r>
            <a:br>
              <a:rPr lang="en-AU" dirty="0"/>
            </a:br>
            <a:r>
              <a:rPr lang="en-AU" dirty="0"/>
              <a:t/>
            </a:r>
            <a:br>
              <a:rPr lang="en-AU" dirty="0"/>
            </a:br>
            <a:r>
              <a:rPr lang="en-AU" dirty="0"/>
              <a:t/>
            </a:r>
            <a:br>
              <a:rPr lang="en-AU" dirty="0"/>
            </a:br>
            <a:endParaRPr lang="en-AU" dirty="0"/>
          </a:p>
        </p:txBody>
      </p:sp>
      <p:sp>
        <p:nvSpPr>
          <p:cNvPr id="3" name="Footer Placeholder 2"/>
          <p:cNvSpPr>
            <a:spLocks noGrp="1"/>
          </p:cNvSpPr>
          <p:nvPr>
            <p:ph type="ftr" sz="quarter" idx="11"/>
          </p:nvPr>
        </p:nvSpPr>
        <p:spPr>
          <a:xfrm>
            <a:off x="1800225" y="9721216"/>
            <a:ext cx="13177564" cy="720090"/>
          </a:xfrm>
        </p:spPr>
        <p:txBody>
          <a:bodyPr/>
          <a:lstStyle/>
          <a:p>
            <a:pPr algn="ctr"/>
            <a:r>
              <a:rPr kumimoji="0" lang="en-US" dirty="0" smtClean="0"/>
              <a:t>Sleep Medicine 50 Smith Stree</a:t>
            </a:r>
            <a:r>
              <a:rPr lang="en-US" dirty="0" smtClean="0"/>
              <a:t>t, Charlestown and </a:t>
            </a:r>
            <a:r>
              <a:rPr lang="en-US" dirty="0" err="1" smtClean="0"/>
              <a:t>Warners</a:t>
            </a:r>
            <a:r>
              <a:rPr lang="en-US" dirty="0" smtClean="0"/>
              <a:t> Bay Private Hospital</a:t>
            </a:r>
            <a:endParaRPr kumimoji="0" lang="en-US" dirty="0"/>
          </a:p>
        </p:txBody>
      </p:sp>
      <p:pic>
        <p:nvPicPr>
          <p:cNvPr id="1026" name="Picture 2" descr="https://www.health.nsw.gov.au/Infectious/diseases/PublishingImages/hand-wash-poster-printer-friendl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6669" y="648147"/>
            <a:ext cx="8064896" cy="8640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807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13335" y="5504237"/>
            <a:ext cx="15175583" cy="3796926"/>
          </a:xfrm>
        </p:spPr>
        <p:txBody>
          <a:bodyPr>
            <a:normAutofit/>
          </a:bodyPr>
          <a:lstStyle/>
          <a:p>
            <a:r>
              <a:rPr lang="en-US" sz="6600" dirty="0" smtClean="0"/>
              <a:t>Only 1 </a:t>
            </a:r>
            <a:r>
              <a:rPr lang="en-US" sz="6600" dirty="0" err="1" smtClean="0"/>
              <a:t>carer</a:t>
            </a:r>
            <a:r>
              <a:rPr lang="en-US" sz="6600" dirty="0" smtClean="0"/>
              <a:t>/relative may attend the appointment with you and only if necessary</a:t>
            </a:r>
            <a:endParaRPr lang="en-US" sz="6600" dirty="0"/>
          </a:p>
        </p:txBody>
      </p:sp>
      <p:sp>
        <p:nvSpPr>
          <p:cNvPr id="3" name="Title 2"/>
          <p:cNvSpPr>
            <a:spLocks noGrp="1"/>
          </p:cNvSpPr>
          <p:nvPr>
            <p:ph type="ctrTitle"/>
          </p:nvPr>
        </p:nvSpPr>
        <p:spPr/>
        <p:txBody>
          <a:bodyPr>
            <a:normAutofit/>
          </a:bodyPr>
          <a:lstStyle/>
          <a:p>
            <a:r>
              <a:rPr lang="en-US" sz="11300" dirty="0" err="1" smtClean="0"/>
              <a:t>Covid</a:t>
            </a:r>
            <a:r>
              <a:rPr lang="en-US" sz="11300" dirty="0" smtClean="0"/>
              <a:t> 19</a:t>
            </a:r>
            <a:endParaRPr lang="en-US" sz="11300" dirty="0"/>
          </a:p>
        </p:txBody>
      </p:sp>
      <p:sp>
        <p:nvSpPr>
          <p:cNvPr id="4" name="Footer Placeholder 3"/>
          <p:cNvSpPr>
            <a:spLocks noGrp="1"/>
          </p:cNvSpPr>
          <p:nvPr>
            <p:ph type="ftr" sz="quarter" idx="11"/>
          </p:nvPr>
        </p:nvSpPr>
        <p:spPr>
          <a:xfrm>
            <a:off x="2238900" y="9361115"/>
            <a:ext cx="14289988" cy="864096"/>
          </a:xfrm>
        </p:spPr>
        <p:txBody>
          <a:bodyPr/>
          <a:lstStyle/>
          <a:p>
            <a:pPr algn="ctr"/>
            <a:r>
              <a:rPr lang="en-AU" dirty="0"/>
              <a:t>Sleep Medicine, 50 Smith Street Charlestown, NSW 2290  </a:t>
            </a:r>
          </a:p>
          <a:p>
            <a:pPr algn="ctr"/>
            <a:r>
              <a:rPr lang="en-AU" dirty="0"/>
              <a:t>Warners Bay Private Hospital </a:t>
            </a:r>
            <a:endParaRPr lang="en-US" dirty="0"/>
          </a:p>
          <a:p>
            <a:pPr algn="ctr"/>
            <a:endParaRPr lang="en-US" dirty="0"/>
          </a:p>
          <a:p>
            <a:pPr algn="ctr"/>
            <a:endParaRPr kumimoji="0" lang="en-US" dirty="0"/>
          </a:p>
        </p:txBody>
      </p:sp>
    </p:spTree>
    <p:extLst>
      <p:ext uri="{BB962C8B-B14F-4D97-AF65-F5344CB8AC3E}">
        <p14:creationId xmlns:p14="http://schemas.microsoft.com/office/powerpoint/2010/main" val="27191828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225" y="1224211"/>
            <a:ext cx="15301913" cy="6984776"/>
          </a:xfrm>
        </p:spPr>
        <p:txBody>
          <a:bodyPr>
            <a:normAutofit fontScale="90000"/>
          </a:bodyPr>
          <a:lstStyle/>
          <a:p>
            <a:pPr algn="ctr"/>
            <a:r>
              <a:rPr lang="en-AU" dirty="0"/>
              <a:t/>
            </a:r>
            <a:br>
              <a:rPr lang="en-AU" dirty="0"/>
            </a:br>
            <a:r>
              <a:rPr lang="en-AU" dirty="0"/>
              <a:t/>
            </a:r>
            <a:br>
              <a:rPr lang="en-AU" dirty="0"/>
            </a:br>
            <a:r>
              <a:rPr lang="en-AU" dirty="0"/>
              <a:t/>
            </a:r>
            <a:br>
              <a:rPr lang="en-AU" dirty="0"/>
            </a:br>
            <a:r>
              <a:rPr lang="en-AU" dirty="0"/>
              <a:t/>
            </a:r>
            <a:br>
              <a:rPr lang="en-AU" dirty="0"/>
            </a:br>
            <a:r>
              <a:rPr lang="en-AU" dirty="0"/>
              <a:t/>
            </a:r>
            <a:br>
              <a:rPr lang="en-AU" dirty="0"/>
            </a:br>
            <a:r>
              <a:rPr lang="en-AU" dirty="0"/>
              <a:t/>
            </a:r>
            <a:br>
              <a:rPr lang="en-AU" dirty="0"/>
            </a:br>
            <a:r>
              <a:rPr lang="en-AU" dirty="0"/>
              <a:t/>
            </a:r>
            <a:br>
              <a:rPr lang="en-AU" dirty="0"/>
            </a:br>
            <a:endParaRPr lang="en-AU" dirty="0"/>
          </a:p>
        </p:txBody>
      </p:sp>
      <p:sp>
        <p:nvSpPr>
          <p:cNvPr id="3" name="Footer Placeholder 2"/>
          <p:cNvSpPr>
            <a:spLocks noGrp="1"/>
          </p:cNvSpPr>
          <p:nvPr>
            <p:ph type="ftr" sz="quarter" idx="11"/>
          </p:nvPr>
        </p:nvSpPr>
        <p:spPr>
          <a:xfrm>
            <a:off x="1800225" y="9721216"/>
            <a:ext cx="13177564" cy="720090"/>
          </a:xfrm>
        </p:spPr>
        <p:txBody>
          <a:bodyPr/>
          <a:lstStyle/>
          <a:p>
            <a:pPr algn="ctr"/>
            <a:r>
              <a:rPr kumimoji="0" lang="en-US" dirty="0" smtClean="0"/>
              <a:t>Sleep Medicine 50 Smith Stree</a:t>
            </a:r>
            <a:r>
              <a:rPr lang="en-US" dirty="0" smtClean="0"/>
              <a:t>t, Charlestown and </a:t>
            </a:r>
            <a:r>
              <a:rPr lang="en-US" dirty="0" err="1" smtClean="0"/>
              <a:t>Warners</a:t>
            </a:r>
            <a:r>
              <a:rPr lang="en-US" dirty="0" smtClean="0"/>
              <a:t> Bay Private Hospital</a:t>
            </a:r>
            <a:endParaRPr kumimoji="0" lang="en-US" dirty="0"/>
          </a:p>
        </p:txBody>
      </p:sp>
      <p:pic>
        <p:nvPicPr>
          <p:cNvPr id="2052" name="Picture 4" descr="https://www.health.nsw.gov.au/Infectious/diseases/PublishingImages/covid-19-protec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8717" y="1224211"/>
            <a:ext cx="6768752" cy="799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64918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225" y="1224211"/>
            <a:ext cx="15301913" cy="6984776"/>
          </a:xfrm>
        </p:spPr>
        <p:txBody>
          <a:bodyPr>
            <a:normAutofit fontScale="90000"/>
          </a:bodyPr>
          <a:lstStyle/>
          <a:p>
            <a:pPr algn="ctr"/>
            <a:r>
              <a:rPr lang="en-AU" dirty="0"/>
              <a:t/>
            </a:r>
            <a:br>
              <a:rPr lang="en-AU" dirty="0"/>
            </a:br>
            <a:r>
              <a:rPr lang="en-AU" dirty="0"/>
              <a:t/>
            </a:r>
            <a:br>
              <a:rPr lang="en-AU" dirty="0"/>
            </a:br>
            <a:r>
              <a:rPr lang="en-AU" dirty="0"/>
              <a:t/>
            </a:r>
            <a:br>
              <a:rPr lang="en-AU" dirty="0"/>
            </a:br>
            <a:r>
              <a:rPr lang="en-AU" dirty="0"/>
              <a:t/>
            </a:r>
            <a:br>
              <a:rPr lang="en-AU" dirty="0"/>
            </a:br>
            <a:r>
              <a:rPr lang="en-AU" dirty="0"/>
              <a:t/>
            </a:r>
            <a:br>
              <a:rPr lang="en-AU" dirty="0"/>
            </a:br>
            <a:r>
              <a:rPr lang="en-AU" dirty="0"/>
              <a:t/>
            </a:r>
            <a:br>
              <a:rPr lang="en-AU" dirty="0"/>
            </a:br>
            <a:r>
              <a:rPr lang="en-AU" dirty="0"/>
              <a:t/>
            </a:r>
            <a:br>
              <a:rPr lang="en-AU" dirty="0"/>
            </a:br>
            <a:endParaRPr lang="en-AU" dirty="0"/>
          </a:p>
        </p:txBody>
      </p:sp>
      <p:sp>
        <p:nvSpPr>
          <p:cNvPr id="3" name="Footer Placeholder 2"/>
          <p:cNvSpPr>
            <a:spLocks noGrp="1"/>
          </p:cNvSpPr>
          <p:nvPr>
            <p:ph type="ftr" sz="quarter" idx="11"/>
          </p:nvPr>
        </p:nvSpPr>
        <p:spPr>
          <a:xfrm>
            <a:off x="1800225" y="9721216"/>
            <a:ext cx="13177564" cy="720090"/>
          </a:xfrm>
        </p:spPr>
        <p:txBody>
          <a:bodyPr/>
          <a:lstStyle/>
          <a:p>
            <a:pPr algn="ctr"/>
            <a:r>
              <a:rPr kumimoji="0" lang="en-US" dirty="0" smtClean="0"/>
              <a:t>Sleep Medicine 50 Smith Stree</a:t>
            </a:r>
            <a:r>
              <a:rPr lang="en-US" dirty="0" smtClean="0"/>
              <a:t>t, Charlestown and </a:t>
            </a:r>
            <a:r>
              <a:rPr lang="en-US" dirty="0" err="1" smtClean="0"/>
              <a:t>Warners</a:t>
            </a:r>
            <a:r>
              <a:rPr lang="en-US" dirty="0" smtClean="0"/>
              <a:t> Bay Private Hospital</a:t>
            </a:r>
            <a:endParaRPr kumimoji="0" lang="en-US" dirty="0"/>
          </a:p>
        </p:txBody>
      </p:sp>
      <p:pic>
        <p:nvPicPr>
          <p:cNvPr id="3074" name="Picture 2" descr="https://www.health.nsw.gov.au/Infectious/covid-19/PublishingImages/poster-over-7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8597" y="288107"/>
            <a:ext cx="9721080" cy="9433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31531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225" y="1224211"/>
            <a:ext cx="15301913" cy="6984776"/>
          </a:xfrm>
        </p:spPr>
        <p:txBody>
          <a:bodyPr>
            <a:normAutofit fontScale="90000"/>
          </a:bodyPr>
          <a:lstStyle/>
          <a:p>
            <a:pPr algn="ctr"/>
            <a:r>
              <a:rPr lang="en-AU" dirty="0"/>
              <a:t/>
            </a:r>
            <a:br>
              <a:rPr lang="en-AU" dirty="0"/>
            </a:br>
            <a:r>
              <a:rPr lang="en-AU" dirty="0"/>
              <a:t/>
            </a:r>
            <a:br>
              <a:rPr lang="en-AU" dirty="0"/>
            </a:br>
            <a:r>
              <a:rPr lang="en-AU" dirty="0"/>
              <a:t/>
            </a:r>
            <a:br>
              <a:rPr lang="en-AU" dirty="0"/>
            </a:br>
            <a:r>
              <a:rPr lang="en-AU" dirty="0"/>
              <a:t/>
            </a:r>
            <a:br>
              <a:rPr lang="en-AU" dirty="0"/>
            </a:br>
            <a:r>
              <a:rPr lang="en-AU" dirty="0"/>
              <a:t/>
            </a:r>
            <a:br>
              <a:rPr lang="en-AU" dirty="0"/>
            </a:br>
            <a:r>
              <a:rPr lang="en-AU" dirty="0"/>
              <a:t/>
            </a:r>
            <a:br>
              <a:rPr lang="en-AU" dirty="0"/>
            </a:br>
            <a:r>
              <a:rPr lang="en-AU" dirty="0"/>
              <a:t/>
            </a:r>
            <a:br>
              <a:rPr lang="en-AU" dirty="0"/>
            </a:br>
            <a:endParaRPr lang="en-AU" dirty="0"/>
          </a:p>
        </p:txBody>
      </p:sp>
      <p:sp>
        <p:nvSpPr>
          <p:cNvPr id="3" name="Footer Placeholder 2"/>
          <p:cNvSpPr>
            <a:spLocks noGrp="1"/>
          </p:cNvSpPr>
          <p:nvPr>
            <p:ph type="ftr" sz="quarter" idx="11"/>
          </p:nvPr>
        </p:nvSpPr>
        <p:spPr>
          <a:xfrm>
            <a:off x="1800225" y="9721216"/>
            <a:ext cx="13177564" cy="720090"/>
          </a:xfrm>
        </p:spPr>
        <p:txBody>
          <a:bodyPr/>
          <a:lstStyle/>
          <a:p>
            <a:pPr algn="ctr"/>
            <a:r>
              <a:rPr kumimoji="0" lang="en-US" dirty="0" smtClean="0"/>
              <a:t>Sleep Medicine 50 Smith Stree</a:t>
            </a:r>
            <a:r>
              <a:rPr lang="en-US" dirty="0" smtClean="0"/>
              <a:t>t, Charlestown and </a:t>
            </a:r>
            <a:r>
              <a:rPr lang="en-US" dirty="0" err="1" smtClean="0"/>
              <a:t>Warners</a:t>
            </a:r>
            <a:r>
              <a:rPr lang="en-US" dirty="0" smtClean="0"/>
              <a:t> Bay Private Hospital</a:t>
            </a:r>
            <a:endParaRPr kumimoji="0" lang="en-US" dirty="0"/>
          </a:p>
        </p:txBody>
      </p:sp>
      <p:pic>
        <p:nvPicPr>
          <p:cNvPr id="4098" name="Picture 2" descr="https://www.health.nsw.gov.au/Infectious/covid-19/PublishingImages/poster-aggress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797" y="1368227"/>
            <a:ext cx="6624736" cy="7776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77214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225" y="1224211"/>
            <a:ext cx="15301913" cy="6984776"/>
          </a:xfrm>
        </p:spPr>
        <p:txBody>
          <a:bodyPr>
            <a:normAutofit fontScale="90000"/>
          </a:bodyPr>
          <a:lstStyle/>
          <a:p>
            <a:pPr algn="ctr"/>
            <a:r>
              <a:rPr lang="en-AU" dirty="0"/>
              <a:t/>
            </a:r>
            <a:br>
              <a:rPr lang="en-AU" dirty="0"/>
            </a:br>
            <a:r>
              <a:rPr lang="en-AU" dirty="0"/>
              <a:t/>
            </a:r>
            <a:br>
              <a:rPr lang="en-AU" dirty="0"/>
            </a:br>
            <a:r>
              <a:rPr lang="en-AU" dirty="0"/>
              <a:t/>
            </a:r>
            <a:br>
              <a:rPr lang="en-AU" dirty="0"/>
            </a:br>
            <a:r>
              <a:rPr lang="en-AU" dirty="0"/>
              <a:t/>
            </a:r>
            <a:br>
              <a:rPr lang="en-AU" dirty="0"/>
            </a:br>
            <a:r>
              <a:rPr lang="en-AU" dirty="0"/>
              <a:t/>
            </a:r>
            <a:br>
              <a:rPr lang="en-AU" dirty="0"/>
            </a:br>
            <a:r>
              <a:rPr lang="en-AU" dirty="0"/>
              <a:t/>
            </a:r>
            <a:br>
              <a:rPr lang="en-AU" dirty="0"/>
            </a:br>
            <a:r>
              <a:rPr lang="en-AU" dirty="0"/>
              <a:t/>
            </a:r>
            <a:br>
              <a:rPr lang="en-AU" dirty="0"/>
            </a:br>
            <a:endParaRPr lang="en-AU" dirty="0"/>
          </a:p>
        </p:txBody>
      </p:sp>
      <p:sp>
        <p:nvSpPr>
          <p:cNvPr id="3" name="Footer Placeholder 2"/>
          <p:cNvSpPr>
            <a:spLocks noGrp="1"/>
          </p:cNvSpPr>
          <p:nvPr>
            <p:ph type="ftr" sz="quarter" idx="11"/>
          </p:nvPr>
        </p:nvSpPr>
        <p:spPr>
          <a:xfrm>
            <a:off x="1800225" y="9721216"/>
            <a:ext cx="13177564" cy="720090"/>
          </a:xfrm>
        </p:spPr>
        <p:txBody>
          <a:bodyPr/>
          <a:lstStyle/>
          <a:p>
            <a:pPr algn="ctr"/>
            <a:r>
              <a:rPr kumimoji="0" lang="en-US" dirty="0" smtClean="0"/>
              <a:t>Sleep Medicine 50 Smith Stree</a:t>
            </a:r>
            <a:r>
              <a:rPr lang="en-US" dirty="0" smtClean="0"/>
              <a:t>t, Charlestown and </a:t>
            </a:r>
            <a:r>
              <a:rPr lang="en-US" dirty="0" err="1" smtClean="0"/>
              <a:t>Warners</a:t>
            </a:r>
            <a:r>
              <a:rPr lang="en-US" dirty="0" smtClean="0"/>
              <a:t> Bay Private Hospital</a:t>
            </a:r>
            <a:endParaRPr kumimoji="0" lang="en-US" dirty="0"/>
          </a:p>
        </p:txBody>
      </p:sp>
      <p:pic>
        <p:nvPicPr>
          <p:cNvPr id="5124" name="Picture 4" descr="https://www.health.nsw.gov.au/Infectious/covid-19/PublishingImages/masks-gener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8717" y="1224211"/>
            <a:ext cx="7056784" cy="792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0954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225" y="1224211"/>
            <a:ext cx="15301913" cy="6984776"/>
          </a:xfrm>
        </p:spPr>
        <p:txBody>
          <a:bodyPr>
            <a:normAutofit fontScale="90000"/>
          </a:bodyPr>
          <a:lstStyle/>
          <a:p>
            <a:pPr algn="ctr"/>
            <a:r>
              <a:rPr lang="en-AU" dirty="0"/>
              <a:t/>
            </a:r>
            <a:br>
              <a:rPr lang="en-AU" dirty="0"/>
            </a:br>
            <a:r>
              <a:rPr lang="en-AU" dirty="0"/>
              <a:t/>
            </a:r>
            <a:br>
              <a:rPr lang="en-AU" dirty="0"/>
            </a:br>
            <a:r>
              <a:rPr lang="en-AU" dirty="0"/>
              <a:t/>
            </a:r>
            <a:br>
              <a:rPr lang="en-AU" dirty="0"/>
            </a:br>
            <a:r>
              <a:rPr lang="en-AU" dirty="0"/>
              <a:t/>
            </a:r>
            <a:br>
              <a:rPr lang="en-AU" dirty="0"/>
            </a:br>
            <a:r>
              <a:rPr lang="en-AU" dirty="0"/>
              <a:t/>
            </a:r>
            <a:br>
              <a:rPr lang="en-AU" dirty="0"/>
            </a:br>
            <a:r>
              <a:rPr lang="en-AU" dirty="0"/>
              <a:t/>
            </a:r>
            <a:br>
              <a:rPr lang="en-AU" dirty="0"/>
            </a:br>
            <a:r>
              <a:rPr lang="en-AU" dirty="0"/>
              <a:t/>
            </a:r>
            <a:br>
              <a:rPr lang="en-AU" dirty="0"/>
            </a:br>
            <a:endParaRPr lang="en-AU" dirty="0"/>
          </a:p>
        </p:txBody>
      </p:sp>
      <p:sp>
        <p:nvSpPr>
          <p:cNvPr id="3" name="Footer Placeholder 2"/>
          <p:cNvSpPr>
            <a:spLocks noGrp="1"/>
          </p:cNvSpPr>
          <p:nvPr>
            <p:ph type="ftr" sz="quarter" idx="11"/>
          </p:nvPr>
        </p:nvSpPr>
        <p:spPr>
          <a:xfrm>
            <a:off x="1800225" y="9721216"/>
            <a:ext cx="13177564" cy="720090"/>
          </a:xfrm>
        </p:spPr>
        <p:txBody>
          <a:bodyPr/>
          <a:lstStyle/>
          <a:p>
            <a:pPr algn="ctr"/>
            <a:r>
              <a:rPr kumimoji="0" lang="en-US" dirty="0" smtClean="0"/>
              <a:t>Sleep Medicine 50 Smith Stree</a:t>
            </a:r>
            <a:r>
              <a:rPr lang="en-US" dirty="0" smtClean="0"/>
              <a:t>t, Charlestown and </a:t>
            </a:r>
            <a:r>
              <a:rPr lang="en-US" dirty="0" err="1" smtClean="0"/>
              <a:t>Warners</a:t>
            </a:r>
            <a:r>
              <a:rPr lang="en-US" dirty="0" smtClean="0"/>
              <a:t> Bay Private Hospital</a:t>
            </a:r>
            <a:endParaRPr kumimoji="0" lang="en-US" dirty="0"/>
          </a:p>
        </p:txBody>
      </p:sp>
      <p:pic>
        <p:nvPicPr>
          <p:cNvPr id="7172" name="Picture 4" descr="https://www.health.nsw.gov.au/Infectious/diseases/PublishingImages/who-to-c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8717" y="720155"/>
            <a:ext cx="6768752" cy="8424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69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13335" y="5184651"/>
            <a:ext cx="15175583" cy="4116512"/>
          </a:xfrm>
        </p:spPr>
        <p:txBody>
          <a:bodyPr>
            <a:normAutofit/>
          </a:bodyPr>
          <a:lstStyle/>
          <a:p>
            <a:pPr marL="571500" indent="-571500">
              <a:buFont typeface="Arial" panose="020B0604020202020204" pitchFamily="34" charset="0"/>
              <a:buChar char="•"/>
            </a:pPr>
            <a:r>
              <a:rPr lang="en-US" sz="4000" dirty="0" smtClean="0"/>
              <a:t>Staff are wearing PPE (masks, shields and gowns)as appropriate, </a:t>
            </a:r>
          </a:p>
          <a:p>
            <a:pPr marL="571500" indent="-571500">
              <a:buFont typeface="Arial" panose="020B0604020202020204" pitchFamily="34" charset="0"/>
              <a:buChar char="•"/>
            </a:pPr>
            <a:r>
              <a:rPr lang="en-US" sz="4000" dirty="0"/>
              <a:t>C</a:t>
            </a:r>
            <a:r>
              <a:rPr lang="en-US" sz="4000" dirty="0" smtClean="0"/>
              <a:t>linics are arranged to decrease the total number of patients on the premises </a:t>
            </a:r>
          </a:p>
          <a:p>
            <a:pPr marL="571500" indent="-571500">
              <a:buFont typeface="Arial" panose="020B0604020202020204" pitchFamily="34" charset="0"/>
              <a:buChar char="•"/>
            </a:pPr>
            <a:r>
              <a:rPr lang="en-US" sz="4000" dirty="0"/>
              <a:t>E</a:t>
            </a:r>
            <a:r>
              <a:rPr lang="en-US" sz="4000" dirty="0" smtClean="0"/>
              <a:t>xtra surface cleaning is instituted in line with community transmission numbers</a:t>
            </a:r>
            <a:endParaRPr lang="en-US" sz="4000" dirty="0"/>
          </a:p>
        </p:txBody>
      </p:sp>
      <p:sp>
        <p:nvSpPr>
          <p:cNvPr id="3" name="Title 2"/>
          <p:cNvSpPr>
            <a:spLocks noGrp="1"/>
          </p:cNvSpPr>
          <p:nvPr>
            <p:ph type="ctrTitle"/>
          </p:nvPr>
        </p:nvSpPr>
        <p:spPr/>
        <p:txBody>
          <a:bodyPr>
            <a:normAutofit/>
          </a:bodyPr>
          <a:lstStyle/>
          <a:p>
            <a:r>
              <a:rPr lang="en-US" sz="11300" dirty="0" err="1" smtClean="0"/>
              <a:t>Covid</a:t>
            </a:r>
            <a:r>
              <a:rPr lang="en-US" sz="11300" dirty="0" smtClean="0"/>
              <a:t> 19</a:t>
            </a:r>
            <a:endParaRPr lang="en-US" sz="11300" dirty="0"/>
          </a:p>
        </p:txBody>
      </p:sp>
      <p:sp>
        <p:nvSpPr>
          <p:cNvPr id="4" name="Footer Placeholder 3"/>
          <p:cNvSpPr>
            <a:spLocks noGrp="1"/>
          </p:cNvSpPr>
          <p:nvPr>
            <p:ph type="ftr" sz="quarter" idx="11"/>
          </p:nvPr>
        </p:nvSpPr>
        <p:spPr>
          <a:xfrm>
            <a:off x="2304381" y="9904940"/>
            <a:ext cx="14289988" cy="864096"/>
          </a:xfrm>
        </p:spPr>
        <p:txBody>
          <a:bodyPr/>
          <a:lstStyle/>
          <a:p>
            <a:pPr algn="ctr"/>
            <a:r>
              <a:rPr lang="en-AU" dirty="0"/>
              <a:t>Sleep Medicine, 50 Smith Street Charlestown, NSW 2290  </a:t>
            </a:r>
          </a:p>
          <a:p>
            <a:pPr algn="ctr"/>
            <a:r>
              <a:rPr lang="en-AU" dirty="0"/>
              <a:t>Warners Bay Private Hospital </a:t>
            </a:r>
            <a:endParaRPr lang="en-US" dirty="0"/>
          </a:p>
          <a:p>
            <a:pPr algn="ctr"/>
            <a:endParaRPr lang="en-US" dirty="0"/>
          </a:p>
          <a:p>
            <a:pPr algn="ctr"/>
            <a:endParaRPr kumimoji="0" lang="en-US" dirty="0"/>
          </a:p>
        </p:txBody>
      </p:sp>
    </p:spTree>
    <p:extLst>
      <p:ext uri="{BB962C8B-B14F-4D97-AF65-F5344CB8AC3E}">
        <p14:creationId xmlns:p14="http://schemas.microsoft.com/office/powerpoint/2010/main" val="20298243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640</TotalTime>
  <Words>3077</Words>
  <Application>Microsoft Office PowerPoint</Application>
  <PresentationFormat>Custom</PresentationFormat>
  <Paragraphs>464</Paragraphs>
  <Slides>84</Slides>
  <Notes>3</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Equity</vt:lpstr>
      <vt:lpstr>Sleep Medicine</vt:lpstr>
      <vt:lpstr>Wisdom of Great Physicians</vt:lpstr>
      <vt:lpstr>PowerPoint Presentation</vt:lpstr>
      <vt:lpstr>PowerPoint Presentation</vt:lpstr>
      <vt:lpstr>Covid 19</vt:lpstr>
      <vt:lpstr>Covid 19</vt:lpstr>
      <vt:lpstr>Covid 19</vt:lpstr>
      <vt:lpstr>Covid 19</vt:lpstr>
      <vt:lpstr>Covid 19</vt:lpstr>
      <vt:lpstr>Sleep Medicine</vt:lpstr>
      <vt:lpstr>Sleep Medicine</vt:lpstr>
      <vt:lpstr>Sleep Medicine</vt:lpstr>
      <vt:lpstr>Sleep Medicine</vt:lpstr>
      <vt:lpstr>Sleep Medicine</vt:lpstr>
      <vt:lpstr>Sleep Medicine</vt:lpstr>
      <vt:lpstr>Sleep Medicine</vt:lpstr>
      <vt:lpstr>Sleep Medicine</vt:lpstr>
      <vt:lpstr>Sleep Medicine</vt:lpstr>
      <vt:lpstr>Sleep Medicine Solutions</vt:lpstr>
      <vt:lpstr>Sleep Medicine</vt:lpstr>
      <vt:lpstr>Oximetry</vt:lpstr>
      <vt:lpstr>Oximetry</vt:lpstr>
      <vt:lpstr>Oximetry</vt:lpstr>
      <vt:lpstr>Sleep Medicine</vt:lpstr>
      <vt:lpstr>Actigraphy</vt:lpstr>
      <vt:lpstr>Actigraphy</vt:lpstr>
      <vt:lpstr>Costs – for testing</vt:lpstr>
      <vt:lpstr>Costs to see the specialist</vt:lpstr>
      <vt:lpstr>World Sleep Day</vt:lpstr>
      <vt:lpstr>World Sleep Day (WSD)</vt:lpstr>
      <vt:lpstr>World Sleep Day</vt:lpstr>
      <vt:lpstr>     WORLD SLEEP DAY – HOW IT BEGAN</vt:lpstr>
      <vt:lpstr>PowerPoint Presentation</vt:lpstr>
      <vt:lpstr>PowerPoint Presentation</vt:lpstr>
      <vt:lpstr>PowerPoint Presentation</vt:lpstr>
      <vt:lpstr>PowerPoint Presentation</vt:lpstr>
      <vt:lpstr> WORLD SLEEP DAY DECLARATION: </vt:lpstr>
      <vt:lpstr> WORLD SLEEP DAY DECLARATION: </vt:lpstr>
      <vt:lpstr>Good Sleep, Healthy Aging</vt:lpstr>
      <vt:lpstr>Good Sleep, Healthy Aging</vt:lpstr>
      <vt:lpstr>Research</vt:lpstr>
      <vt:lpstr>Research</vt:lpstr>
      <vt:lpstr>There are more than 80 sleep disorders</vt:lpstr>
      <vt:lpstr>Obstructive Sleep Apnea</vt:lpstr>
      <vt:lpstr>Obstructive Sleep Apnea</vt:lpstr>
      <vt:lpstr>Obstructive Sleep Apnea</vt:lpstr>
      <vt:lpstr>Treatment of OSA</vt:lpstr>
      <vt:lpstr>Treatment of OSA</vt:lpstr>
      <vt:lpstr>Treatment of OSA</vt:lpstr>
      <vt:lpstr>PowerPoint Presentation</vt:lpstr>
      <vt:lpstr>PowerPoint Presentation</vt:lpstr>
      <vt:lpstr>Treatment of OSA</vt:lpstr>
      <vt:lpstr>Memory &amp; Learning, Anxiety &amp; Depression</vt:lpstr>
      <vt:lpstr>Memory &amp; Learning, Anxiety &amp; Depression</vt:lpstr>
      <vt:lpstr>Insomnia</vt:lpstr>
      <vt:lpstr> Restless Legs Syndrome</vt:lpstr>
      <vt:lpstr> Restless Legs Syndrome</vt:lpstr>
      <vt:lpstr>Accidents</vt:lpstr>
      <vt:lpstr>Acting out dreams (REM sleep behaviour disorder)</vt:lpstr>
      <vt:lpstr>Acting out dreams (REM sleep behaviour disorder)</vt:lpstr>
      <vt:lpstr>Principles of Good Sleep</vt:lpstr>
      <vt:lpstr>Principles of Good Sleep</vt:lpstr>
      <vt:lpstr>Principles of Good Sleep</vt:lpstr>
      <vt:lpstr>Principles of Good Sleep</vt:lpstr>
      <vt:lpstr>Principles of Good Sleep</vt:lpstr>
      <vt:lpstr>For further information please ask our staff</vt:lpstr>
      <vt:lpstr>PowerPoint Presentation</vt:lpstr>
      <vt:lpstr>PowerPoint Presentation</vt:lpstr>
      <vt:lpstr>PowerPoint Presentation</vt:lpstr>
      <vt:lpstr>PowerPoint Presentation</vt:lpstr>
      <vt:lpstr>PowerPoint Presentation</vt:lpstr>
      <vt:lpstr>PowerPoint Presentation</vt:lpstr>
      <vt:lpstr>       The things we can see when we slow down    Artwork by Young Cheol Lee Korean artist</vt:lpstr>
      <vt:lpstr>PowerPoint Presentation</vt:lpstr>
      <vt:lpstr>PowerPoint Presentation</vt:lpstr>
      <vt:lpstr>PowerPoint Presentation</vt:lpstr>
      <vt:lpstr>PowerPoint Presentation</vt:lpstr>
      <vt:lpstr>       The things we can see when we slow down    Artwork by Young Cheol Lee Korean artist</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Sleep Day</dc:title>
  <dc:creator>Kim</dc:creator>
  <cp:lastModifiedBy>Kim Ambrogetti</cp:lastModifiedBy>
  <cp:revision>84</cp:revision>
  <dcterms:created xsi:type="dcterms:W3CDTF">2013-02-21T11:15:50Z</dcterms:created>
  <dcterms:modified xsi:type="dcterms:W3CDTF">2020-08-26T00:47:34Z</dcterms:modified>
</cp:coreProperties>
</file>